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74" r:id="rId3"/>
    <p:sldId id="265" r:id="rId4"/>
    <p:sldId id="263" r:id="rId5"/>
    <p:sldId id="269" r:id="rId6"/>
    <p:sldId id="275" r:id="rId7"/>
    <p:sldId id="271" r:id="rId8"/>
    <p:sldId id="276" r:id="rId9"/>
    <p:sldId id="272" r:id="rId10"/>
    <p:sldId id="260"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432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35362-8E4A-211F-1368-3EF0786C5033}" v="2618" dt="2021-10-16T04:11:42.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9"/>
  </p:normalViewPr>
  <p:slideViewPr>
    <p:cSldViewPr snapToGrid="0">
      <p:cViewPr>
        <p:scale>
          <a:sx n="75" d="100"/>
          <a:sy n="75" d="100"/>
        </p:scale>
        <p:origin x="760"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3A8A0-88C7-174C-962A-708CF6C3742C}" type="datetimeFigureOut">
              <a:rPr lang="en-US" smtClean="0"/>
              <a:t>10/16/21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05E2A-F1C4-5945-9100-86824E0AFD60}" type="slidenum">
              <a:rPr lang="en-US" smtClean="0"/>
              <a:t>‹#›</a:t>
            </a:fld>
            <a:endParaRPr lang="en-US"/>
          </a:p>
        </p:txBody>
      </p:sp>
    </p:spTree>
    <p:extLst>
      <p:ext uri="{BB962C8B-B14F-4D97-AF65-F5344CB8AC3E}">
        <p14:creationId xmlns:p14="http://schemas.microsoft.com/office/powerpoint/2010/main" val="39508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105E2A-F1C4-5945-9100-86824E0AFD60}" type="slidenum">
              <a:rPr lang="en-US" smtClean="0"/>
              <a:t>2</a:t>
            </a:fld>
            <a:endParaRPr lang="en-US"/>
          </a:p>
        </p:txBody>
      </p:sp>
    </p:spTree>
    <p:extLst>
      <p:ext uri="{BB962C8B-B14F-4D97-AF65-F5344CB8AC3E}">
        <p14:creationId xmlns:p14="http://schemas.microsoft.com/office/powerpoint/2010/main" val="128658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WHY/GOAL: Relate water security/sustainability/climate change… Due to the unpredictable effect of climate change (floods &amp; droughts periods more and more intense) water security is a major issue (salt </a:t>
            </a:r>
            <a:r>
              <a:rPr lang="en-US" err="1"/>
              <a:t>acuiphers</a:t>
            </a:r>
            <a:r>
              <a:rPr lang="en-US"/>
              <a:t>. &amp; water bodies; pollution in river basin pass to water bodies and intense period of drought will be more severe and eventually common). Thus , ensure water security based on saving. Water. &amp; community commitment. &amp; education is more important than ever. </a:t>
            </a:r>
          </a:p>
          <a:p>
            <a:r>
              <a:rPr lang="en-US"/>
              <a:t>TARGETING COMMUNITY AWARENESS AND EDUCATION: Based on Hunter Water drought report, major saving will come from industry (add. Reference &amp; quotation) but the project/app propose an application than can easily be adjusted to  industry, although it target residential that is (again reference to report) a more difficult target in long terms.</a:t>
            </a:r>
          </a:p>
          <a:p>
            <a:r>
              <a:rPr lang="en-US"/>
              <a:t>SCHOOLS/CHILDEN EDUCATION AND APP OPERATIVITY: Bring to attention that app will be very. Easy to manage, almost manageable by kids. The. Idea is archiving consciousness and awareness by educating kids and adolescents. That then educate elder and parents in best practice. Also facilitating the App and making it work as a game more than as a “boring” tool.</a:t>
            </a:r>
          </a:p>
          <a:p>
            <a:r>
              <a:rPr lang="en-US"/>
              <a:t> </a:t>
            </a:r>
          </a:p>
        </p:txBody>
      </p:sp>
      <p:sp>
        <p:nvSpPr>
          <p:cNvPr id="4" name="Slide Number Placeholder 3"/>
          <p:cNvSpPr>
            <a:spLocks noGrp="1"/>
          </p:cNvSpPr>
          <p:nvPr>
            <p:ph type="sldNum" sz="quarter" idx="5"/>
          </p:nvPr>
        </p:nvSpPr>
        <p:spPr/>
        <p:txBody>
          <a:bodyPr/>
          <a:lstStyle/>
          <a:p>
            <a:fld id="{D9105E2A-F1C4-5945-9100-86824E0AFD60}" type="slidenum">
              <a:rPr lang="en-US" smtClean="0"/>
              <a:t>4</a:t>
            </a:fld>
            <a:endParaRPr lang="en-US"/>
          </a:p>
        </p:txBody>
      </p:sp>
    </p:spTree>
    <p:extLst>
      <p:ext uri="{BB962C8B-B14F-4D97-AF65-F5344CB8AC3E}">
        <p14:creationId xmlns:p14="http://schemas.microsoft.com/office/powerpoint/2010/main" val="357693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Saving water now (do not postpone our responsibility with the planet and water scarcity)</a:t>
            </a:r>
          </a:p>
          <a:p>
            <a:pPr marL="171450" indent="-171450">
              <a:buFontTx/>
              <a:buChar char="-"/>
            </a:pPr>
            <a:r>
              <a:rPr lang="en-US"/>
              <a:t>- Hunter water and many other cities worldwide already have a water meter… WHAT MAKE THE DIFFERENCE WITH THE APP? WHY. IS IMPORTANT?</a:t>
            </a:r>
          </a:p>
          <a:p>
            <a:endParaRPr lang="en-US"/>
          </a:p>
        </p:txBody>
      </p:sp>
      <p:sp>
        <p:nvSpPr>
          <p:cNvPr id="4" name="Slide Number Placeholder 3"/>
          <p:cNvSpPr>
            <a:spLocks noGrp="1"/>
          </p:cNvSpPr>
          <p:nvPr>
            <p:ph type="sldNum" sz="quarter" idx="5"/>
          </p:nvPr>
        </p:nvSpPr>
        <p:spPr/>
        <p:txBody>
          <a:bodyPr/>
          <a:lstStyle/>
          <a:p>
            <a:fld id="{D9105E2A-F1C4-5945-9100-86824E0AFD60}" type="slidenum">
              <a:rPr lang="en-US" smtClean="0"/>
              <a:t>7</a:t>
            </a:fld>
            <a:endParaRPr lang="en-US"/>
          </a:p>
        </p:txBody>
      </p:sp>
    </p:spTree>
    <p:extLst>
      <p:ext uri="{BB962C8B-B14F-4D97-AF65-F5344CB8AC3E}">
        <p14:creationId xmlns:p14="http://schemas.microsoft.com/office/powerpoint/2010/main" val="82745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START EXPLAIN THE architecture of the APP… / navigate through!</a:t>
            </a:r>
          </a:p>
        </p:txBody>
      </p:sp>
      <p:sp>
        <p:nvSpPr>
          <p:cNvPr id="4" name="Slide Number Placeholder 3"/>
          <p:cNvSpPr>
            <a:spLocks noGrp="1"/>
          </p:cNvSpPr>
          <p:nvPr>
            <p:ph type="sldNum" sz="quarter" idx="5"/>
          </p:nvPr>
        </p:nvSpPr>
        <p:spPr/>
        <p:txBody>
          <a:bodyPr/>
          <a:lstStyle/>
          <a:p>
            <a:fld id="{D9105E2A-F1C4-5945-9100-86824E0AFD60}" type="slidenum">
              <a:rPr lang="en-US" smtClean="0"/>
              <a:t>9</a:t>
            </a:fld>
            <a:endParaRPr lang="en-US"/>
          </a:p>
        </p:txBody>
      </p:sp>
    </p:spTree>
    <p:extLst>
      <p:ext uri="{BB962C8B-B14F-4D97-AF65-F5344CB8AC3E}">
        <p14:creationId xmlns:p14="http://schemas.microsoft.com/office/powerpoint/2010/main" val="3478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1112-3ED9-D741-9592-2731CBDF77D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5C652E-0961-8D4B-91EF-71844CB13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A2739AE-836A-6241-8CB3-79D5E25D7D4D}"/>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5" name="Footer Placeholder 4">
            <a:extLst>
              <a:ext uri="{FF2B5EF4-FFF2-40B4-BE49-F238E27FC236}">
                <a16:creationId xmlns:a16="http://schemas.microsoft.com/office/drawing/2014/main" id="{115F2607-1DE8-D243-B42F-EC182BBF6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F3518-8388-1C41-ABB6-064700B943B8}"/>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160873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6DB1-4F9B-4240-9738-04A8A54C80E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17F5022-D736-2849-BC44-06232003FDF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9A42AF-3225-D449-A907-0233966E6D24}"/>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5" name="Footer Placeholder 4">
            <a:extLst>
              <a:ext uri="{FF2B5EF4-FFF2-40B4-BE49-F238E27FC236}">
                <a16:creationId xmlns:a16="http://schemas.microsoft.com/office/drawing/2014/main" id="{E8FE4312-5860-1C46-A5A2-DB81E3D1BE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B73C3-6E87-D742-8119-53045A924218}"/>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429359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D1BC1-D200-0248-B03E-8D13A702DB1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F5D63A-83B9-3D41-B198-07FEF5F52B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F6F9D9-D996-A447-A5F5-594225A038C5}"/>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5" name="Footer Placeholder 4">
            <a:extLst>
              <a:ext uri="{FF2B5EF4-FFF2-40B4-BE49-F238E27FC236}">
                <a16:creationId xmlns:a16="http://schemas.microsoft.com/office/drawing/2014/main" id="{8737F4DE-3703-1845-B641-EF1F1B9E1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FA29D-C5F9-E848-A09D-EAFBFC963118}"/>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145609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D5BA-5A7E-104C-8995-6FFBDF4091D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FD8D31-5907-DF41-97B8-EE20853154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44E7CC-A4A5-4948-89BB-C8AF18098058}"/>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5" name="Footer Placeholder 4">
            <a:extLst>
              <a:ext uri="{FF2B5EF4-FFF2-40B4-BE49-F238E27FC236}">
                <a16:creationId xmlns:a16="http://schemas.microsoft.com/office/drawing/2014/main" id="{81E601D4-3D21-0840-B633-C1F0029B2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0A687-0DE7-9043-840D-9A00A437BF30}"/>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1061875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D306-6BCB-D140-A046-3E81CF9693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8EF2DA-98ED-2043-9E05-0B34A0CEB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7FA8183-7863-CE48-9A18-C2DDC1F00A9E}"/>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5" name="Footer Placeholder 4">
            <a:extLst>
              <a:ext uri="{FF2B5EF4-FFF2-40B4-BE49-F238E27FC236}">
                <a16:creationId xmlns:a16="http://schemas.microsoft.com/office/drawing/2014/main" id="{AFFCF91C-D4DB-4442-887A-C38C96635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11FD4-1BEF-A246-927E-3E8FF134598F}"/>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276757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D378-4966-E04D-948F-DBF94B3019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72712B-B17A-3E4C-A1E4-F810AFF81F7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0E67859-E876-EF4F-B9D8-55CE5E2A25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EEF9ED2-5FC6-4145-A499-19804F60190C}"/>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6" name="Footer Placeholder 5">
            <a:extLst>
              <a:ext uri="{FF2B5EF4-FFF2-40B4-BE49-F238E27FC236}">
                <a16:creationId xmlns:a16="http://schemas.microsoft.com/office/drawing/2014/main" id="{ACED7846-6532-1F45-BC52-4EC62C2AA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82A8D-DE99-2D46-A1CE-55163230DD2F}"/>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3597584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74E4-F132-1A4B-8458-F8E1754D553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6DDF938-D556-B34B-ADE7-460E0EBDE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6CBEC21-FC56-034F-9A73-B2B097643AF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5035607-3753-6B44-86ED-7EA471C95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9EC995-B6FF-8340-B3E4-EBDFDB5232B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D1357BC-C21E-C64A-9B66-83B9A7EDC724}"/>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8" name="Footer Placeholder 7">
            <a:extLst>
              <a:ext uri="{FF2B5EF4-FFF2-40B4-BE49-F238E27FC236}">
                <a16:creationId xmlns:a16="http://schemas.microsoft.com/office/drawing/2014/main" id="{87AAA0AE-F221-B247-8CCD-4A1C6A0B3C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5081C9-9638-0A4D-85ED-607BC47A7053}"/>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310994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50DF-A6D3-194C-8C9B-A813193B854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C75DC12-B97F-1F47-9474-C06237EC77E7}"/>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4" name="Footer Placeholder 3">
            <a:extLst>
              <a:ext uri="{FF2B5EF4-FFF2-40B4-BE49-F238E27FC236}">
                <a16:creationId xmlns:a16="http://schemas.microsoft.com/office/drawing/2014/main" id="{843FB811-900D-3549-BA20-C4A2BAA56B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E54F-C435-F348-A4DB-A922ED8B7D39}"/>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3927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A1EA27-1E53-1A48-B5DA-AC97DA2DA714}"/>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3" name="Footer Placeholder 2">
            <a:extLst>
              <a:ext uri="{FF2B5EF4-FFF2-40B4-BE49-F238E27FC236}">
                <a16:creationId xmlns:a16="http://schemas.microsoft.com/office/drawing/2014/main" id="{7B18A5B8-F33A-EB4B-BD1F-F8962D1824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9E484A-D892-BF4B-B5B0-28829FED05A8}"/>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3445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2573-8EE7-C04F-9307-B2DC4BA69B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D84842A-CFA2-A149-A2DC-2B9AC2226F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E51AA81-EE2C-A54C-B0A5-71FE336B2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A442CC-CCAC-2C46-AD62-9F1D38719043}"/>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6" name="Footer Placeholder 5">
            <a:extLst>
              <a:ext uri="{FF2B5EF4-FFF2-40B4-BE49-F238E27FC236}">
                <a16:creationId xmlns:a16="http://schemas.microsoft.com/office/drawing/2014/main" id="{3E6C072A-5426-0A4D-8A5D-4EED2685F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AB452-0B26-D841-9DAA-36917E2803D8}"/>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3195836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379C-3625-5747-A623-1719037330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569CF7-F15A-BB4A-97C9-A3F0B12C2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E8B9B5-D104-6A48-9AD0-4AD4F487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253E03E-25C1-E746-95D1-580BA9B99D13}"/>
              </a:ext>
            </a:extLst>
          </p:cNvPr>
          <p:cNvSpPr>
            <a:spLocks noGrp="1"/>
          </p:cNvSpPr>
          <p:nvPr>
            <p:ph type="dt" sz="half" idx="10"/>
          </p:nvPr>
        </p:nvSpPr>
        <p:spPr/>
        <p:txBody>
          <a:bodyPr/>
          <a:lstStyle/>
          <a:p>
            <a:fld id="{AEA74BBC-E374-7C4E-960E-6C89BCE13631}" type="datetimeFigureOut">
              <a:rPr lang="en-US" smtClean="0"/>
              <a:t>10/16/21</a:t>
            </a:fld>
            <a:endParaRPr lang="en-US"/>
          </a:p>
        </p:txBody>
      </p:sp>
      <p:sp>
        <p:nvSpPr>
          <p:cNvPr id="6" name="Footer Placeholder 5">
            <a:extLst>
              <a:ext uri="{FF2B5EF4-FFF2-40B4-BE49-F238E27FC236}">
                <a16:creationId xmlns:a16="http://schemas.microsoft.com/office/drawing/2014/main" id="{6CCA1455-1E0F-C648-B734-BFB8778647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75D2F-ED2C-3C41-861E-6AD4383D7BEE}"/>
              </a:ext>
            </a:extLst>
          </p:cNvPr>
          <p:cNvSpPr>
            <a:spLocks noGrp="1"/>
          </p:cNvSpPr>
          <p:nvPr>
            <p:ph type="sldNum" sz="quarter" idx="12"/>
          </p:nvPr>
        </p:nvSpPr>
        <p:spPr/>
        <p:txBody>
          <a:bodyPr/>
          <a:lstStyle/>
          <a:p>
            <a:fld id="{38E6C6C4-2E6B-AA46-ABAF-94B1B19476BB}" type="slidenum">
              <a:rPr lang="en-US" smtClean="0"/>
              <a:t>‹#›</a:t>
            </a:fld>
            <a:endParaRPr lang="en-US"/>
          </a:p>
        </p:txBody>
      </p:sp>
    </p:spTree>
    <p:extLst>
      <p:ext uri="{BB962C8B-B14F-4D97-AF65-F5344CB8AC3E}">
        <p14:creationId xmlns:p14="http://schemas.microsoft.com/office/powerpoint/2010/main" val="3740912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A98A6C-7295-F444-AD4C-B4BA755888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10B1F6-07E4-0B4C-ACBC-C7F537BAF1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5C88CD-F1DD-654B-BD82-B16C8B497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74BBC-E374-7C4E-960E-6C89BCE13631}" type="datetimeFigureOut">
              <a:rPr lang="en-US" smtClean="0"/>
              <a:t>10/16/21</a:t>
            </a:fld>
            <a:endParaRPr lang="en-US"/>
          </a:p>
        </p:txBody>
      </p:sp>
      <p:sp>
        <p:nvSpPr>
          <p:cNvPr id="5" name="Footer Placeholder 4">
            <a:extLst>
              <a:ext uri="{FF2B5EF4-FFF2-40B4-BE49-F238E27FC236}">
                <a16:creationId xmlns:a16="http://schemas.microsoft.com/office/drawing/2014/main" id="{1417EA7E-D013-A047-8A10-58BE990D0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AB6186-29C8-6347-BA7C-CC64F44B5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6C6C4-2E6B-AA46-ABAF-94B1B19476BB}" type="slidenum">
              <a:rPr lang="en-US" smtClean="0"/>
              <a:t>‹#›</a:t>
            </a:fld>
            <a:endParaRPr lang="en-US"/>
          </a:p>
        </p:txBody>
      </p:sp>
    </p:spTree>
    <p:extLst>
      <p:ext uri="{BB962C8B-B14F-4D97-AF65-F5344CB8AC3E}">
        <p14:creationId xmlns:p14="http://schemas.microsoft.com/office/powerpoint/2010/main" val="298333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hyperlink" Target="http://www.bom.gov.au/climate/drought/knowledge-centre/previous-droughts.shtml"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0C0CE7A-4BA4-9748-82C9-73D466DBF144}"/>
              </a:ext>
            </a:extLst>
          </p:cNvPr>
          <p:cNvSpPr/>
          <p:nvPr/>
        </p:nvSpPr>
        <p:spPr>
          <a:xfrm>
            <a:off x="0" y="0"/>
            <a:ext cx="5962785" cy="432525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b="1" dirty="0">
                <a:solidFill>
                  <a:srgbClr val="005493"/>
                </a:solidFill>
                <a:effectLst/>
                <a:latin typeface="Helvetica" pitchFamily="2" charset="0"/>
                <a:ea typeface="Helvetica Neue Condensed Black" panose="02000503000000020004" pitchFamily="2" charset="0"/>
                <a:cs typeface="Helvetica Neue Condensed Black" panose="02000503000000020004" pitchFamily="2" charset="0"/>
              </a:rPr>
              <a:t>‘Cuddles</a:t>
            </a:r>
            <a:r>
              <a:rPr lang="en-US" sz="8000" b="1" dirty="0">
                <a:solidFill>
                  <a:srgbClr val="005493"/>
                </a:solidFill>
                <a:latin typeface="Helvetica" pitchFamily="2" charset="0"/>
                <a:ea typeface="Helvetica Neue Condensed Black" panose="02000503000000020004" pitchFamily="2" charset="0"/>
                <a:cs typeface="Helvetica Neue Condensed Black" panose="02000503000000020004" pitchFamily="2" charset="0"/>
              </a:rPr>
              <a:t> </a:t>
            </a:r>
            <a:endParaRPr lang="en-US" sz="8000" b="1" dirty="0">
              <a:solidFill>
                <a:srgbClr val="005493"/>
              </a:solidFill>
              <a:effectLst/>
              <a:latin typeface="Helvetica" pitchFamily="2" charset="0"/>
              <a:ea typeface="Helvetica Neue Condensed Black" panose="02000503000000020004" pitchFamily="2" charset="0"/>
              <a:cs typeface="Helvetica Neue Condensed Black" panose="02000503000000020004" pitchFamily="2" charset="0"/>
            </a:endParaRPr>
          </a:p>
          <a:p>
            <a:pPr algn="ctr">
              <a:lnSpc>
                <a:spcPct val="90000"/>
              </a:lnSpc>
              <a:spcBef>
                <a:spcPct val="0"/>
              </a:spcBef>
              <a:spcAft>
                <a:spcPts val="600"/>
              </a:spcAft>
            </a:pPr>
            <a:r>
              <a:rPr lang="en-US" sz="8000" b="1" dirty="0">
                <a:solidFill>
                  <a:srgbClr val="005493"/>
                </a:solidFill>
                <a:effectLst/>
                <a:latin typeface="Helvetica" pitchFamily="2" charset="0"/>
                <a:ea typeface="Helvetica Neue Condensed Black" panose="02000503000000020004" pitchFamily="2" charset="0"/>
                <a:cs typeface="Helvetica Neue Condensed Black" panose="02000503000000020004" pitchFamily="2" charset="0"/>
              </a:rPr>
              <a:t>with</a:t>
            </a:r>
            <a:r>
              <a:rPr lang="en-US" sz="8000" b="1" dirty="0">
                <a:solidFill>
                  <a:srgbClr val="005493"/>
                </a:solidFill>
                <a:latin typeface="Helvetica" pitchFamily="2" charset="0"/>
                <a:ea typeface="Helvetica Neue Condensed Black" panose="02000503000000020004" pitchFamily="2" charset="0"/>
                <a:cs typeface="Helvetica Neue Condensed Black" panose="02000503000000020004" pitchFamily="2" charset="0"/>
              </a:rPr>
              <a:t> </a:t>
            </a:r>
            <a:endParaRPr lang="en-US" sz="8000" b="1" dirty="0">
              <a:solidFill>
                <a:srgbClr val="005493"/>
              </a:solidFill>
              <a:effectLst/>
              <a:latin typeface="Helvetica" pitchFamily="2" charset="0"/>
              <a:ea typeface="Helvetica Neue Condensed Black" panose="02000503000000020004" pitchFamily="2" charset="0"/>
              <a:cs typeface="Helvetica Neue Condensed Black" panose="02000503000000020004" pitchFamily="2" charset="0"/>
            </a:endParaRPr>
          </a:p>
          <a:p>
            <a:pPr algn="ctr">
              <a:lnSpc>
                <a:spcPct val="90000"/>
              </a:lnSpc>
              <a:spcBef>
                <a:spcPct val="0"/>
              </a:spcBef>
              <a:spcAft>
                <a:spcPts val="600"/>
              </a:spcAft>
            </a:pPr>
            <a:r>
              <a:rPr lang="en-US" sz="8000" b="1" dirty="0">
                <a:solidFill>
                  <a:srgbClr val="005493"/>
                </a:solidFill>
                <a:effectLst/>
                <a:latin typeface="Helvetica" pitchFamily="2" charset="0"/>
                <a:ea typeface="Helvetica Neue Condensed Black" panose="02000503000000020004" pitchFamily="2" charset="0"/>
                <a:cs typeface="Helvetica Neue Condensed Black" panose="02000503000000020004" pitchFamily="2" charset="0"/>
              </a:rPr>
              <a:t>knives’</a:t>
            </a:r>
          </a:p>
        </p:txBody>
      </p:sp>
      <p:sp>
        <p:nvSpPr>
          <p:cNvPr id="4" name="Rectangle 3">
            <a:extLst>
              <a:ext uri="{FF2B5EF4-FFF2-40B4-BE49-F238E27FC236}">
                <a16:creationId xmlns:a16="http://schemas.microsoft.com/office/drawing/2014/main" id="{1AFB997B-810A-9844-8A88-04AB71BFFED1}"/>
              </a:ext>
            </a:extLst>
          </p:cNvPr>
          <p:cNvSpPr/>
          <p:nvPr/>
        </p:nvSpPr>
        <p:spPr>
          <a:xfrm>
            <a:off x="-3048" y="4617420"/>
            <a:ext cx="5962785" cy="1948417"/>
          </a:xfrm>
          <a:prstGeom prst="rect">
            <a:avLst/>
          </a:prstGeom>
        </p:spPr>
        <p:txBody>
          <a:bodyPr vert="horz" lIns="91440" tIns="45720" rIns="91440" bIns="45720" rtlCol="0" anchor="t">
            <a:normAutofit/>
          </a:bodyPr>
          <a:lstStyle/>
          <a:p>
            <a:pPr algn="ctr">
              <a:lnSpc>
                <a:spcPct val="90000"/>
              </a:lnSpc>
              <a:spcAft>
                <a:spcPts val="600"/>
              </a:spcAft>
            </a:pPr>
            <a:r>
              <a:rPr lang="en-US" sz="2000" dirty="0">
                <a:solidFill>
                  <a:schemeClr val="accent4"/>
                </a:solidFill>
                <a:effectLst/>
                <a:latin typeface="Helvetica" pitchFamily="2" charset="0"/>
              </a:rPr>
              <a:t>Travis Evan </a:t>
            </a:r>
            <a:r>
              <a:rPr lang="en-US" sz="2000" dirty="0">
                <a:solidFill>
                  <a:schemeClr val="accent4"/>
                </a:solidFill>
                <a:latin typeface="Helvetica" pitchFamily="2" charset="0"/>
              </a:rPr>
              <a:t>[</a:t>
            </a:r>
            <a:r>
              <a:rPr lang="en-US" sz="2000" dirty="0" err="1">
                <a:solidFill>
                  <a:schemeClr val="accent4"/>
                </a:solidFill>
                <a:latin typeface="Helvetica" pitchFamily="2" charset="0"/>
              </a:rPr>
              <a:t>UoN</a:t>
            </a:r>
            <a:r>
              <a:rPr lang="en-US" sz="2000" dirty="0">
                <a:solidFill>
                  <a:schemeClr val="accent4"/>
                </a:solidFill>
                <a:latin typeface="Helvetica" pitchFamily="2" charset="0"/>
              </a:rPr>
              <a:t>]</a:t>
            </a:r>
            <a:endParaRPr lang="en-US" sz="2000" dirty="0">
              <a:solidFill>
                <a:schemeClr val="accent4"/>
              </a:solidFill>
              <a:effectLst/>
              <a:latin typeface="Helvetica" pitchFamily="2" charset="0"/>
            </a:endParaRPr>
          </a:p>
          <a:p>
            <a:pPr algn="ctr">
              <a:lnSpc>
                <a:spcPct val="90000"/>
              </a:lnSpc>
              <a:spcAft>
                <a:spcPts val="600"/>
              </a:spcAft>
            </a:pPr>
            <a:r>
              <a:rPr lang="en-US" sz="2000" dirty="0">
                <a:solidFill>
                  <a:schemeClr val="accent4"/>
                </a:solidFill>
                <a:effectLst/>
                <a:latin typeface="Helvetica" pitchFamily="2" charset="0"/>
              </a:rPr>
              <a:t>Mathew </a:t>
            </a:r>
            <a:r>
              <a:rPr lang="en-US" sz="2000" dirty="0">
                <a:solidFill>
                  <a:schemeClr val="accent4"/>
                </a:solidFill>
                <a:latin typeface="Helvetica" pitchFamily="2" charset="0"/>
              </a:rPr>
              <a:t>Halliday [</a:t>
            </a:r>
            <a:r>
              <a:rPr lang="en-US" sz="2000" dirty="0" err="1">
                <a:solidFill>
                  <a:schemeClr val="accent4"/>
                </a:solidFill>
                <a:latin typeface="Helvetica" pitchFamily="2" charset="0"/>
              </a:rPr>
              <a:t>UoN</a:t>
            </a:r>
            <a:r>
              <a:rPr lang="en-US" sz="2000" dirty="0">
                <a:solidFill>
                  <a:schemeClr val="accent4"/>
                </a:solidFill>
                <a:latin typeface="Helvetica" pitchFamily="2" charset="0"/>
              </a:rPr>
              <a:t>]</a:t>
            </a:r>
            <a:endParaRPr lang="en-US" sz="2000" dirty="0">
              <a:solidFill>
                <a:schemeClr val="accent4"/>
              </a:solidFill>
              <a:effectLst/>
              <a:latin typeface="Helvetica" pitchFamily="2" charset="0"/>
            </a:endParaRPr>
          </a:p>
          <a:p>
            <a:pPr algn="ctr">
              <a:lnSpc>
                <a:spcPct val="90000"/>
              </a:lnSpc>
              <a:spcAft>
                <a:spcPts val="600"/>
              </a:spcAft>
            </a:pPr>
            <a:r>
              <a:rPr lang="en-US" sz="2000" dirty="0">
                <a:solidFill>
                  <a:schemeClr val="accent4"/>
                </a:solidFill>
                <a:effectLst/>
                <a:latin typeface="Helvetica" pitchFamily="2" charset="0"/>
              </a:rPr>
              <a:t>Mark </a:t>
            </a:r>
            <a:r>
              <a:rPr lang="en-US" sz="2000" dirty="0" err="1">
                <a:solidFill>
                  <a:schemeClr val="accent4"/>
                </a:solidFill>
                <a:effectLst/>
                <a:latin typeface="Helvetica" pitchFamily="2" charset="0"/>
              </a:rPr>
              <a:t>Glease</a:t>
            </a:r>
            <a:r>
              <a:rPr lang="en-US" sz="2000" dirty="0">
                <a:solidFill>
                  <a:schemeClr val="accent4"/>
                </a:solidFill>
                <a:effectLst/>
                <a:latin typeface="Helvetica" pitchFamily="2" charset="0"/>
              </a:rPr>
              <a:t> </a:t>
            </a:r>
            <a:r>
              <a:rPr lang="en-US" sz="2000" dirty="0">
                <a:solidFill>
                  <a:schemeClr val="accent4"/>
                </a:solidFill>
                <a:latin typeface="Helvetica" pitchFamily="2" charset="0"/>
              </a:rPr>
              <a:t>[</a:t>
            </a:r>
            <a:r>
              <a:rPr lang="en-US" sz="2000" dirty="0" err="1">
                <a:solidFill>
                  <a:schemeClr val="accent4"/>
                </a:solidFill>
                <a:latin typeface="Helvetica" pitchFamily="2" charset="0"/>
              </a:rPr>
              <a:t>UoN</a:t>
            </a:r>
            <a:r>
              <a:rPr lang="en-US" sz="2000" dirty="0">
                <a:solidFill>
                  <a:schemeClr val="accent4"/>
                </a:solidFill>
                <a:latin typeface="Helvetica" pitchFamily="2" charset="0"/>
              </a:rPr>
              <a:t>]</a:t>
            </a:r>
            <a:endParaRPr lang="en-US" sz="2000" dirty="0">
              <a:solidFill>
                <a:schemeClr val="accent4"/>
              </a:solidFill>
              <a:effectLst/>
              <a:latin typeface="Helvetica" pitchFamily="2" charset="0"/>
            </a:endParaRPr>
          </a:p>
          <a:p>
            <a:pPr algn="ctr">
              <a:lnSpc>
                <a:spcPct val="90000"/>
              </a:lnSpc>
              <a:spcAft>
                <a:spcPts val="600"/>
              </a:spcAft>
            </a:pPr>
            <a:r>
              <a:rPr lang="en-US" sz="2000" dirty="0">
                <a:solidFill>
                  <a:schemeClr val="accent4"/>
                </a:solidFill>
                <a:latin typeface="Helvetica" pitchFamily="2" charset="0"/>
              </a:rPr>
              <a:t>Indy Rendition [</a:t>
            </a:r>
            <a:r>
              <a:rPr lang="en-US" sz="2000" dirty="0" err="1">
                <a:solidFill>
                  <a:schemeClr val="accent4"/>
                </a:solidFill>
                <a:latin typeface="Helvetica" pitchFamily="2" charset="0"/>
              </a:rPr>
              <a:t>UoN</a:t>
            </a:r>
            <a:r>
              <a:rPr lang="en-US" sz="2000" dirty="0">
                <a:solidFill>
                  <a:schemeClr val="accent4"/>
                </a:solidFill>
                <a:latin typeface="Helvetica" pitchFamily="2" charset="0"/>
              </a:rPr>
              <a:t>]</a:t>
            </a:r>
            <a:endParaRPr lang="en-US" sz="2000" dirty="0">
              <a:solidFill>
                <a:schemeClr val="accent4"/>
              </a:solidFill>
              <a:effectLst/>
              <a:latin typeface="Helvetica" pitchFamily="2" charset="0"/>
            </a:endParaRPr>
          </a:p>
          <a:p>
            <a:pPr algn="ctr">
              <a:lnSpc>
                <a:spcPct val="90000"/>
              </a:lnSpc>
              <a:spcAft>
                <a:spcPts val="600"/>
              </a:spcAft>
            </a:pPr>
            <a:r>
              <a:rPr lang="en-US" sz="2000" dirty="0">
                <a:solidFill>
                  <a:schemeClr val="accent4"/>
                </a:solidFill>
                <a:effectLst/>
                <a:latin typeface="Helvetica" pitchFamily="2" charset="0"/>
              </a:rPr>
              <a:t>Irene Perez-Lopez </a:t>
            </a:r>
            <a:r>
              <a:rPr lang="en-US" sz="2000" dirty="0">
                <a:solidFill>
                  <a:schemeClr val="accent4"/>
                </a:solidFill>
                <a:latin typeface="Helvetica" pitchFamily="2" charset="0"/>
              </a:rPr>
              <a:t>[</a:t>
            </a:r>
            <a:r>
              <a:rPr lang="en-US" sz="2000" dirty="0" err="1">
                <a:solidFill>
                  <a:schemeClr val="accent4"/>
                </a:solidFill>
                <a:latin typeface="Helvetica" pitchFamily="2" charset="0"/>
              </a:rPr>
              <a:t>UoN</a:t>
            </a:r>
            <a:r>
              <a:rPr lang="en-US" sz="2000" dirty="0">
                <a:solidFill>
                  <a:schemeClr val="accent4"/>
                </a:solidFill>
                <a:latin typeface="Helvetica" pitchFamily="2" charset="0"/>
              </a:rPr>
              <a:t>]</a:t>
            </a:r>
            <a:endParaRPr lang="en-US" sz="2000" dirty="0">
              <a:solidFill>
                <a:schemeClr val="accent4"/>
              </a:solidFill>
              <a:effectLst/>
              <a:latin typeface="Helvetica" pitchFamily="2" charset="0"/>
            </a:endParaRPr>
          </a:p>
        </p:txBody>
      </p:sp>
      <p:pic>
        <p:nvPicPr>
          <p:cNvPr id="3" name="Picture 2" descr="A picture containing text, sky, outdoor, sign&#10;&#10;Description automatically generated">
            <a:extLst>
              <a:ext uri="{FF2B5EF4-FFF2-40B4-BE49-F238E27FC236}">
                <a16:creationId xmlns:a16="http://schemas.microsoft.com/office/drawing/2014/main" id="{C96F9E09-CFE6-504D-B683-2E0536E641A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Strokes/>
                    </a14:imgEffect>
                  </a14:imgLayer>
                </a14:imgProps>
              </a:ext>
            </a:extLst>
          </a:blip>
          <a:srcRect l="22530" r="2073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50800" dist="50800" dir="5400000" algn="ctr" rotWithShape="0">
              <a:srgbClr val="000000">
                <a:alpha val="76412"/>
              </a:srgbClr>
            </a:outerShdw>
            <a:reflection blurRad="13914" stA="45000" endPos="14000" dir="5400000" sy="-100000" algn="bl" rotWithShape="0"/>
            <a:softEdge rad="0"/>
          </a:effectLst>
        </p:spPr>
      </p:pic>
    </p:spTree>
    <p:extLst>
      <p:ext uri="{BB962C8B-B14F-4D97-AF65-F5344CB8AC3E}">
        <p14:creationId xmlns:p14="http://schemas.microsoft.com/office/powerpoint/2010/main" val="111277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C41F9-145C-4C7C-AF63-85EA8537B1EB}"/>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sz="1900" i="1" dirty="0">
                <a:latin typeface="Helvetica" pitchFamily="2" charset="0"/>
              </a:rPr>
              <a:t>Water efficiency: Supporting water that is managed efficiently, delivering maximum environmental and social benefit at least cost</a:t>
            </a:r>
            <a:endParaRPr lang="en-US" sz="1900" dirty="0">
              <a:latin typeface="Helvetica" pitchFamily="2" charset="0"/>
            </a:endParaRPr>
          </a:p>
          <a:p>
            <a:pPr indent="-228600">
              <a:lnSpc>
                <a:spcPct val="90000"/>
              </a:lnSpc>
              <a:spcAft>
                <a:spcPts val="600"/>
              </a:spcAft>
              <a:buFont typeface="Arial" panose="020B0604020202020204" pitchFamily="34" charset="0"/>
              <a:buChar char="•"/>
            </a:pPr>
            <a:endParaRPr lang="en-US" sz="1900" i="1" dirty="0">
              <a:latin typeface="Helvetica" pitchFamily="2" charset="0"/>
            </a:endParaRPr>
          </a:p>
          <a:p>
            <a:pPr indent="-228600">
              <a:lnSpc>
                <a:spcPct val="90000"/>
              </a:lnSpc>
              <a:spcAft>
                <a:spcPts val="600"/>
              </a:spcAft>
              <a:buFont typeface="Arial" panose="020B0604020202020204" pitchFamily="34" charset="0"/>
              <a:buChar char="•"/>
            </a:pPr>
            <a:r>
              <a:rPr lang="en-US" sz="1900" i="1" dirty="0">
                <a:latin typeface="Helvetica" pitchFamily="2" charset="0"/>
              </a:rPr>
              <a:t>Water performance: Effective measurement and reporting on water security to our community</a:t>
            </a:r>
            <a:endParaRPr lang="en-US" sz="1900" dirty="0">
              <a:latin typeface="Helvetica" pitchFamily="2" charset="0"/>
            </a:endParaRPr>
          </a:p>
          <a:p>
            <a:pPr indent="-228600">
              <a:lnSpc>
                <a:spcPct val="90000"/>
              </a:lnSpc>
              <a:spcAft>
                <a:spcPts val="600"/>
              </a:spcAft>
              <a:buFont typeface="Arial" panose="020B0604020202020204" pitchFamily="34" charset="0"/>
              <a:buChar char="•"/>
            </a:pPr>
            <a:endParaRPr lang="en-US" sz="1900" i="1" dirty="0">
              <a:latin typeface="Helvetica" pitchFamily="2" charset="0"/>
            </a:endParaRPr>
          </a:p>
          <a:p>
            <a:pPr indent="-228600">
              <a:lnSpc>
                <a:spcPct val="90000"/>
              </a:lnSpc>
              <a:spcAft>
                <a:spcPts val="600"/>
              </a:spcAft>
              <a:buFont typeface="Arial" panose="020B0604020202020204" pitchFamily="34" charset="0"/>
              <a:buChar char="•"/>
            </a:pPr>
            <a:r>
              <a:rPr lang="en-US" sz="1900" i="1" dirty="0">
                <a:latin typeface="Helvetica" pitchFamily="2" charset="0"/>
              </a:rPr>
              <a:t>Water sustainability: Supporting water that is managed within sustainable limits, delivering whole of water cycle outcomes</a:t>
            </a:r>
          </a:p>
          <a:p>
            <a:pPr indent="-228600">
              <a:lnSpc>
                <a:spcPct val="90000"/>
              </a:lnSpc>
              <a:spcAft>
                <a:spcPts val="600"/>
              </a:spcAft>
              <a:buFont typeface="Arial" panose="020B0604020202020204" pitchFamily="34" charset="0"/>
              <a:buChar char="•"/>
            </a:pPr>
            <a:endParaRPr lang="en-US" sz="1900" i="1" dirty="0">
              <a:latin typeface="Helvetica" pitchFamily="2" charset="0"/>
            </a:endParaRPr>
          </a:p>
          <a:p>
            <a:pPr indent="-228600">
              <a:lnSpc>
                <a:spcPct val="90000"/>
              </a:lnSpc>
              <a:spcAft>
                <a:spcPts val="600"/>
              </a:spcAft>
              <a:buFont typeface="Arial" panose="020B0604020202020204" pitchFamily="34" charset="0"/>
              <a:buChar char="•"/>
            </a:pPr>
            <a:r>
              <a:rPr lang="en-US" sz="1900" i="1" dirty="0">
                <a:latin typeface="Helvetica" pitchFamily="2" charset="0"/>
              </a:rPr>
              <a:t>Water reliability: Supporting water supplies that are secure, resilient and deliver customer value.</a:t>
            </a:r>
          </a:p>
          <a:p>
            <a:pPr indent="-228600">
              <a:lnSpc>
                <a:spcPct val="90000"/>
              </a:lnSpc>
              <a:spcAft>
                <a:spcPts val="600"/>
              </a:spcAft>
              <a:buFont typeface="Arial" panose="020B0604020202020204" pitchFamily="34" charset="0"/>
              <a:buChar char="•"/>
            </a:pPr>
            <a:endParaRPr lang="en-US" sz="1900" dirty="0"/>
          </a:p>
        </p:txBody>
      </p:sp>
      <p:pic>
        <p:nvPicPr>
          <p:cNvPr id="6" name="Picture 3" descr="Elevated view of marsh and tidelands at dusk">
            <a:extLst>
              <a:ext uri="{FF2B5EF4-FFF2-40B4-BE49-F238E27FC236}">
                <a16:creationId xmlns:a16="http://schemas.microsoft.com/office/drawing/2014/main" id="{3BB9318B-2789-4AE6-A29F-BCB324BF37BD}"/>
              </a:ext>
            </a:extLst>
          </p:cNvPr>
          <p:cNvPicPr>
            <a:picLocks noChangeAspect="1"/>
          </p:cNvPicPr>
          <p:nvPr/>
        </p:nvPicPr>
        <p:blipFill rotWithShape="1">
          <a:blip r:embed="rId2"/>
          <a:srcRect l="37945" r="17002" b="-3"/>
          <a:stretch/>
        </p:blipFill>
        <p:spPr>
          <a:xfrm>
            <a:off x="20" y="10"/>
            <a:ext cx="4635571" cy="6857990"/>
          </a:xfrm>
          <a:prstGeom prst="rect">
            <a:avLst/>
          </a:prstGeom>
          <a:effectLst/>
        </p:spPr>
      </p:pic>
      <p:cxnSp>
        <p:nvCxnSpPr>
          <p:cNvPr id="7" name="Straight Connector 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1934E"/>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E27B18D-2315-45C3-8CB4-B0FD9A79703E}"/>
              </a:ext>
            </a:extLst>
          </p:cNvPr>
          <p:cNvSpPr/>
          <p:nvPr/>
        </p:nvSpPr>
        <p:spPr>
          <a:xfrm>
            <a:off x="5080934" y="530970"/>
            <a:ext cx="4391160" cy="1260865"/>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600" b="1" dirty="0">
                <a:solidFill>
                  <a:srgbClr val="005493"/>
                </a:solidFill>
                <a:latin typeface="Helvetica" pitchFamily="2" charset="0"/>
                <a:ea typeface="Segoe UI Historic"/>
                <a:cs typeface="Segoe UI Historic"/>
              </a:rPr>
              <a:t>Let us help </a:t>
            </a:r>
            <a:endParaRPr lang="en-US" dirty="0">
              <a:solidFill>
                <a:srgbClr val="005493"/>
              </a:solidFill>
              <a:latin typeface="Helvetica" pitchFamily="2" charset="0"/>
              <a:ea typeface="Segoe UI Historic"/>
              <a:cs typeface="Calibri" panose="020F0502020204030204"/>
            </a:endParaRPr>
          </a:p>
          <a:p>
            <a:pPr>
              <a:lnSpc>
                <a:spcPct val="90000"/>
              </a:lnSpc>
              <a:spcBef>
                <a:spcPct val="0"/>
              </a:spcBef>
              <a:spcAft>
                <a:spcPts val="600"/>
              </a:spcAft>
            </a:pPr>
            <a:r>
              <a:rPr lang="en-US" sz="3600" b="1" dirty="0">
                <a:solidFill>
                  <a:srgbClr val="005493"/>
                </a:solidFill>
                <a:latin typeface="Helvetica" pitchFamily="2" charset="0"/>
                <a:ea typeface="Segoe UI Historic"/>
                <a:cs typeface="Segoe UI Historic"/>
              </a:rPr>
              <a:t>Aussie water </a:t>
            </a:r>
            <a:endParaRPr lang="en-US" dirty="0">
              <a:solidFill>
                <a:srgbClr val="005493"/>
              </a:solidFill>
              <a:latin typeface="Helvetica" pitchFamily="2" charset="0"/>
              <a:cs typeface="Calibri"/>
            </a:endParaRPr>
          </a:p>
        </p:txBody>
      </p:sp>
      <p:pic>
        <p:nvPicPr>
          <p:cNvPr id="8" name="Picture 7" descr="Logo, icon&#10;&#10;Description automatically generated">
            <a:extLst>
              <a:ext uri="{FF2B5EF4-FFF2-40B4-BE49-F238E27FC236}">
                <a16:creationId xmlns:a16="http://schemas.microsoft.com/office/drawing/2014/main" id="{ABE30093-7477-D84E-BA10-FE9A3288DA07}"/>
              </a:ext>
            </a:extLst>
          </p:cNvPr>
          <p:cNvPicPr>
            <a:picLocks noChangeAspect="1"/>
          </p:cNvPicPr>
          <p:nvPr/>
        </p:nvPicPr>
        <p:blipFill rotWithShape="1">
          <a:blip r:embed="rId3">
            <a:alphaModFix amt="35000"/>
          </a:blip>
          <a:srcRect l="-1267" t="18797" r="87820" b="32761"/>
          <a:stretch/>
        </p:blipFill>
        <p:spPr>
          <a:xfrm>
            <a:off x="8898871" y="69446"/>
            <a:ext cx="3164240" cy="1712555"/>
          </a:xfrm>
          <a:prstGeom prst="rect">
            <a:avLst/>
          </a:prstGeom>
        </p:spPr>
      </p:pic>
    </p:spTree>
    <p:extLst>
      <p:ext uri="{BB962C8B-B14F-4D97-AF65-F5344CB8AC3E}">
        <p14:creationId xmlns:p14="http://schemas.microsoft.com/office/powerpoint/2010/main" val="215165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5" descr="Graphical user interface, application, Word&#10;&#10;Description automatically generated">
            <a:extLst>
              <a:ext uri="{FF2B5EF4-FFF2-40B4-BE49-F238E27FC236}">
                <a16:creationId xmlns:a16="http://schemas.microsoft.com/office/drawing/2014/main" id="{CDB89235-EB34-4F87-8350-32C9F9E9D73B}"/>
              </a:ext>
            </a:extLst>
          </p:cNvPr>
          <p:cNvPicPr>
            <a:picLocks noChangeAspect="1"/>
          </p:cNvPicPr>
          <p:nvPr/>
        </p:nvPicPr>
        <p:blipFill>
          <a:blip r:embed="rId2"/>
          <a:stretch>
            <a:fillRect/>
          </a:stretch>
        </p:blipFill>
        <p:spPr>
          <a:xfrm>
            <a:off x="27225" y="989495"/>
            <a:ext cx="12164776" cy="5894687"/>
          </a:xfrm>
          <a:prstGeom prst="rect">
            <a:avLst/>
          </a:prstGeom>
        </p:spPr>
      </p:pic>
      <p:pic>
        <p:nvPicPr>
          <p:cNvPr id="10" name="Picture 9" descr="Logo, icon&#10;&#10;Description automatically generated">
            <a:extLst>
              <a:ext uri="{FF2B5EF4-FFF2-40B4-BE49-F238E27FC236}">
                <a16:creationId xmlns:a16="http://schemas.microsoft.com/office/drawing/2014/main" id="{74C1D39E-B55D-4E42-9D7E-A20FCDF0A472}"/>
              </a:ext>
            </a:extLst>
          </p:cNvPr>
          <p:cNvPicPr>
            <a:picLocks noChangeAspect="1"/>
          </p:cNvPicPr>
          <p:nvPr/>
        </p:nvPicPr>
        <p:blipFill rotWithShape="1">
          <a:blip r:embed="rId3">
            <a:alphaModFix amt="35000"/>
          </a:blip>
          <a:srcRect l="-1267" t="18797" r="87820" b="32761"/>
          <a:stretch/>
        </p:blipFill>
        <p:spPr>
          <a:xfrm>
            <a:off x="8898871" y="69446"/>
            <a:ext cx="3164240" cy="1712555"/>
          </a:xfrm>
          <a:prstGeom prst="rect">
            <a:avLst/>
          </a:prstGeom>
        </p:spPr>
      </p:pic>
      <p:sp>
        <p:nvSpPr>
          <p:cNvPr id="11" name="Rectangle 10">
            <a:extLst>
              <a:ext uri="{FF2B5EF4-FFF2-40B4-BE49-F238E27FC236}">
                <a16:creationId xmlns:a16="http://schemas.microsoft.com/office/drawing/2014/main" id="{DA1FDE89-7925-A54F-8D75-FE3A34649F0E}"/>
              </a:ext>
            </a:extLst>
          </p:cNvPr>
          <p:cNvSpPr/>
          <p:nvPr/>
        </p:nvSpPr>
        <p:spPr>
          <a:xfrm>
            <a:off x="215960" y="-160620"/>
            <a:ext cx="4391160" cy="1260865"/>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600" b="1" dirty="0">
                <a:solidFill>
                  <a:srgbClr val="005493"/>
                </a:solidFill>
                <a:latin typeface="Helvetica" pitchFamily="2" charset="0"/>
                <a:ea typeface="Segoe UI Historic"/>
                <a:cs typeface="Segoe UI Historic"/>
              </a:rPr>
              <a:t>APP</a:t>
            </a:r>
            <a:endParaRPr lang="en-US" dirty="0">
              <a:solidFill>
                <a:srgbClr val="005493"/>
              </a:solidFill>
              <a:latin typeface="Helvetica" pitchFamily="2" charset="0"/>
              <a:cs typeface="Calibri"/>
            </a:endParaRPr>
          </a:p>
        </p:txBody>
      </p:sp>
    </p:spTree>
    <p:extLst>
      <p:ext uri="{BB962C8B-B14F-4D97-AF65-F5344CB8AC3E}">
        <p14:creationId xmlns:p14="http://schemas.microsoft.com/office/powerpoint/2010/main" val="108863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outdoor, sign&#10;&#10;Description automatically generated">
            <a:extLst>
              <a:ext uri="{FF2B5EF4-FFF2-40B4-BE49-F238E27FC236}">
                <a16:creationId xmlns:a16="http://schemas.microsoft.com/office/drawing/2014/main" id="{C96F9E09-CFE6-504D-B683-2E0536E641A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Strokes/>
                    </a14:imgEffect>
                  </a14:imgLayer>
                </a14:imgProps>
              </a:ext>
            </a:extLst>
          </a:blip>
          <a:srcRect l="22530" r="2073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50800" dist="50800" dir="5400000" algn="ctr" rotWithShape="0">
              <a:srgbClr val="000000">
                <a:alpha val="76412"/>
              </a:srgbClr>
            </a:outerShdw>
            <a:reflection blurRad="13914" stA="45000" endPos="14000" dir="5400000" sy="-100000" algn="bl" rotWithShape="0"/>
            <a:softEdge rad="0"/>
          </a:effectLst>
        </p:spPr>
      </p:pic>
      <p:sp>
        <p:nvSpPr>
          <p:cNvPr id="4" name="Rectangle 3">
            <a:extLst>
              <a:ext uri="{FF2B5EF4-FFF2-40B4-BE49-F238E27FC236}">
                <a16:creationId xmlns:a16="http://schemas.microsoft.com/office/drawing/2014/main" id="{BD5D3749-6F7D-B34E-B11B-0613D50A661A}"/>
              </a:ext>
            </a:extLst>
          </p:cNvPr>
          <p:cNvSpPr/>
          <p:nvPr/>
        </p:nvSpPr>
        <p:spPr>
          <a:xfrm>
            <a:off x="1155282" y="2798058"/>
            <a:ext cx="11036718" cy="630942"/>
          </a:xfrm>
          <a:prstGeom prst="rect">
            <a:avLst/>
          </a:prstGeom>
        </p:spPr>
        <p:txBody>
          <a:bodyPr wrap="square" lIns="91440" tIns="45720" rIns="91440" bIns="45720" anchor="t">
            <a:spAutoFit/>
          </a:bodyPr>
          <a:lstStyle/>
          <a:p>
            <a:endParaRPr lang="en-AU" sz="3500">
              <a:solidFill>
                <a:srgbClr val="D883FF"/>
              </a:solidFill>
              <a:effectLst/>
              <a:latin typeface="American Typewriter" panose="02090604020004020304" pitchFamily="18" charset="77"/>
            </a:endParaRPr>
          </a:p>
        </p:txBody>
      </p:sp>
      <p:pic>
        <p:nvPicPr>
          <p:cNvPr id="5" name="Picture 5" descr="Logo, icon&#10;&#10;Description automatically generated">
            <a:extLst>
              <a:ext uri="{FF2B5EF4-FFF2-40B4-BE49-F238E27FC236}">
                <a16:creationId xmlns:a16="http://schemas.microsoft.com/office/drawing/2014/main" id="{F965479B-11C4-4300-8ACB-324836297F5D}"/>
              </a:ext>
            </a:extLst>
          </p:cNvPr>
          <p:cNvPicPr>
            <a:picLocks noChangeAspect="1"/>
          </p:cNvPicPr>
          <p:nvPr/>
        </p:nvPicPr>
        <p:blipFill rotWithShape="1">
          <a:blip r:embed="rId5"/>
          <a:srcRect r="86722"/>
          <a:stretch/>
        </p:blipFill>
        <p:spPr>
          <a:xfrm>
            <a:off x="688572" y="627368"/>
            <a:ext cx="4619757" cy="5161483"/>
          </a:xfrm>
          <a:prstGeom prst="rect">
            <a:avLst/>
          </a:prstGeom>
        </p:spPr>
      </p:pic>
    </p:spTree>
    <p:extLst>
      <p:ext uri="{BB962C8B-B14F-4D97-AF65-F5344CB8AC3E}">
        <p14:creationId xmlns:p14="http://schemas.microsoft.com/office/powerpoint/2010/main" val="309143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4537D8C7-8DBF-42F0-B078-537E1932D6D1}"/>
              </a:ext>
            </a:extLst>
          </p:cNvPr>
          <p:cNvPicPr>
            <a:picLocks noChangeAspect="1"/>
          </p:cNvPicPr>
          <p:nvPr/>
        </p:nvPicPr>
        <p:blipFill>
          <a:blip r:embed="rId2"/>
          <a:stretch>
            <a:fillRect/>
          </a:stretch>
        </p:blipFill>
        <p:spPr>
          <a:xfrm>
            <a:off x="4646" y="2265551"/>
            <a:ext cx="6715124" cy="4596868"/>
          </a:xfrm>
          <a:prstGeom prst="rect">
            <a:avLst/>
          </a:prstGeom>
        </p:spPr>
      </p:pic>
      <p:sp>
        <p:nvSpPr>
          <p:cNvPr id="2" name="Rectangle 1">
            <a:extLst>
              <a:ext uri="{FF2B5EF4-FFF2-40B4-BE49-F238E27FC236}">
                <a16:creationId xmlns:a16="http://schemas.microsoft.com/office/drawing/2014/main" id="{A2C6E4C2-8DD5-9749-9593-F8635060AB7E}"/>
              </a:ext>
            </a:extLst>
          </p:cNvPr>
          <p:cNvSpPr/>
          <p:nvPr/>
        </p:nvSpPr>
        <p:spPr>
          <a:xfrm>
            <a:off x="128889" y="307223"/>
            <a:ext cx="6715124" cy="1249099"/>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5000" b="1" dirty="0">
                <a:solidFill>
                  <a:srgbClr val="005493"/>
                </a:solidFill>
                <a:effectLst/>
                <a:latin typeface="Helvetica" pitchFamily="2" charset="0"/>
                <a:ea typeface="Helvetica Neue Condensed Black" panose="02000503000000020004" pitchFamily="2" charset="0"/>
                <a:cs typeface="Helvetica Neue Condensed Black" panose="02000503000000020004" pitchFamily="2" charset="0"/>
              </a:rPr>
              <a:t>THE BIGGER PICTURE</a:t>
            </a:r>
          </a:p>
        </p:txBody>
      </p:sp>
      <p:sp>
        <p:nvSpPr>
          <p:cNvPr id="3" name="Rectangle 2">
            <a:extLst>
              <a:ext uri="{FF2B5EF4-FFF2-40B4-BE49-F238E27FC236}">
                <a16:creationId xmlns:a16="http://schemas.microsoft.com/office/drawing/2014/main" id="{0AC8AB12-4E55-F84A-AF6C-FDAB41868A53}"/>
              </a:ext>
            </a:extLst>
          </p:cNvPr>
          <p:cNvSpPr/>
          <p:nvPr/>
        </p:nvSpPr>
        <p:spPr>
          <a:xfrm>
            <a:off x="6673826" y="2704693"/>
            <a:ext cx="11036718" cy="1384995"/>
          </a:xfrm>
          <a:prstGeom prst="rect">
            <a:avLst/>
          </a:prstGeom>
        </p:spPr>
        <p:txBody>
          <a:bodyPr wrap="square" lIns="91440" tIns="45720" rIns="91440" bIns="45720" anchor="t">
            <a:spAutoFit/>
          </a:bodyPr>
          <a:lstStyle/>
          <a:p>
            <a:r>
              <a:rPr lang="en-AU" sz="2800" dirty="0">
                <a:latin typeface="Helvetica" pitchFamily="2" charset="0"/>
                <a:cs typeface="Calibri"/>
              </a:rPr>
              <a:t>Where to look / What to solve</a:t>
            </a:r>
            <a:endParaRPr lang="en-US" sz="2800" dirty="0">
              <a:latin typeface="Helvetica" pitchFamily="2" charset="0"/>
              <a:cs typeface="Calibri"/>
            </a:endParaRPr>
          </a:p>
          <a:p>
            <a:r>
              <a:rPr lang="en-AU" sz="2800" dirty="0">
                <a:latin typeface="Helvetica" pitchFamily="2" charset="0"/>
              </a:rPr>
              <a:t>When to solve it, why now?</a:t>
            </a:r>
          </a:p>
          <a:p>
            <a:pPr marL="457200" indent="-457200">
              <a:buFont typeface="Arial"/>
              <a:buChar char="•"/>
            </a:pPr>
            <a:endParaRPr lang="en-AU" sz="2800" dirty="0">
              <a:latin typeface="American Typewriter"/>
            </a:endParaRPr>
          </a:p>
        </p:txBody>
      </p:sp>
      <p:sp>
        <p:nvSpPr>
          <p:cNvPr id="7" name="Rectangle 6">
            <a:extLst>
              <a:ext uri="{FF2B5EF4-FFF2-40B4-BE49-F238E27FC236}">
                <a16:creationId xmlns:a16="http://schemas.microsoft.com/office/drawing/2014/main" id="{A7E7EF13-AAE9-0141-B1D2-E3D2E0433138}"/>
              </a:ext>
            </a:extLst>
          </p:cNvPr>
          <p:cNvSpPr/>
          <p:nvPr/>
        </p:nvSpPr>
        <p:spPr>
          <a:xfrm>
            <a:off x="6793403" y="6367961"/>
            <a:ext cx="11036718" cy="400110"/>
          </a:xfrm>
          <a:prstGeom prst="rect">
            <a:avLst/>
          </a:prstGeom>
        </p:spPr>
        <p:txBody>
          <a:bodyPr wrap="square" lIns="91440" tIns="45720" rIns="91440" bIns="45720" anchor="t">
            <a:spAutoFit/>
          </a:bodyPr>
          <a:lstStyle/>
          <a:p>
            <a:r>
              <a:rPr lang="en-AU" sz="1000" dirty="0">
                <a:ea typeface="+mn-lt"/>
                <a:cs typeface="+mn-lt"/>
                <a:hlinkClick r:id="rId3"/>
              </a:rPr>
              <a:t>http://www.bom.gov.au/climate/drought/knowledge-centre/previous-droughts.shtml</a:t>
            </a:r>
            <a:endParaRPr lang="en-US" sz="1000" dirty="0">
              <a:ea typeface="+mn-lt"/>
              <a:cs typeface="+mn-lt"/>
            </a:endParaRPr>
          </a:p>
          <a:p>
            <a:r>
              <a:rPr lang="en-AU" sz="1000">
                <a:cs typeface="Calibri"/>
              </a:rPr>
              <a:t>Recent droughts in Australia</a:t>
            </a:r>
            <a:endParaRPr lang="en-AU" sz="1000" dirty="0">
              <a:cs typeface="Calibri"/>
            </a:endParaRPr>
          </a:p>
        </p:txBody>
      </p:sp>
      <p:sp>
        <p:nvSpPr>
          <p:cNvPr id="8" name="Rectangle 7">
            <a:extLst>
              <a:ext uri="{FF2B5EF4-FFF2-40B4-BE49-F238E27FC236}">
                <a16:creationId xmlns:a16="http://schemas.microsoft.com/office/drawing/2014/main" id="{70E169C4-8960-45C2-9B36-98114F010257}"/>
              </a:ext>
            </a:extLst>
          </p:cNvPr>
          <p:cNvSpPr/>
          <p:nvPr/>
        </p:nvSpPr>
        <p:spPr>
          <a:xfrm>
            <a:off x="1159780" y="1457798"/>
            <a:ext cx="11036718" cy="400110"/>
          </a:xfrm>
          <a:prstGeom prst="rect">
            <a:avLst/>
          </a:prstGeom>
        </p:spPr>
        <p:txBody>
          <a:bodyPr wrap="square" lIns="91440" tIns="45720" rIns="91440" bIns="45720" anchor="t">
            <a:spAutoFit/>
          </a:bodyPr>
          <a:lstStyle/>
          <a:p>
            <a:r>
              <a:rPr lang="en-AU" sz="2000" dirty="0">
                <a:latin typeface="Helvetica" pitchFamily="2" charset="0"/>
                <a:cs typeface="Calibri"/>
              </a:rPr>
              <a:t>How is Australia being affected?</a:t>
            </a:r>
            <a:endParaRPr lang="en-US" sz="2000" dirty="0">
              <a:latin typeface="Helvetica" pitchFamily="2" charset="0"/>
              <a:cs typeface="Calibri"/>
            </a:endParaRPr>
          </a:p>
        </p:txBody>
      </p:sp>
      <p:sp>
        <p:nvSpPr>
          <p:cNvPr id="6" name="TextBox 5">
            <a:extLst>
              <a:ext uri="{FF2B5EF4-FFF2-40B4-BE49-F238E27FC236}">
                <a16:creationId xmlns:a16="http://schemas.microsoft.com/office/drawing/2014/main" id="{73087733-9F35-4BB4-861D-B791F58AA72B}"/>
              </a:ext>
            </a:extLst>
          </p:cNvPr>
          <p:cNvSpPr txBox="1"/>
          <p:nvPr/>
        </p:nvSpPr>
        <p:spPr>
          <a:xfrm>
            <a:off x="6722559" y="3916683"/>
            <a:ext cx="48387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800" dirty="0">
                <a:latin typeface="Helvetica" pitchFamily="2" charset="0"/>
              </a:rPr>
              <a:t>Where is an effective location to reduce water waste?</a:t>
            </a:r>
          </a:p>
        </p:txBody>
      </p:sp>
      <p:sp>
        <p:nvSpPr>
          <p:cNvPr id="9" name="TextBox 8">
            <a:extLst>
              <a:ext uri="{FF2B5EF4-FFF2-40B4-BE49-F238E27FC236}">
                <a16:creationId xmlns:a16="http://schemas.microsoft.com/office/drawing/2014/main" id="{EABE6EC6-0AD4-4B65-A762-585E86323C91}"/>
              </a:ext>
            </a:extLst>
          </p:cNvPr>
          <p:cNvSpPr txBox="1"/>
          <p:nvPr/>
        </p:nvSpPr>
        <p:spPr>
          <a:xfrm>
            <a:off x="6693622" y="2125569"/>
            <a:ext cx="3067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dirty="0">
                <a:solidFill>
                  <a:schemeClr val="accent4"/>
                </a:solidFill>
                <a:latin typeface="Helvetica" pitchFamily="2" charset="0"/>
              </a:rPr>
              <a:t>What we asked ourselves:</a:t>
            </a:r>
            <a:endParaRPr lang="en-US" dirty="0">
              <a:solidFill>
                <a:schemeClr val="accent4"/>
              </a:solidFill>
              <a:latin typeface="Helvetica" pitchFamily="2" charset="0"/>
              <a:cs typeface="Calibri"/>
            </a:endParaRPr>
          </a:p>
        </p:txBody>
      </p:sp>
      <p:pic>
        <p:nvPicPr>
          <p:cNvPr id="10" name="Picture 9" descr="Logo, icon&#10;&#10;Description automatically generated">
            <a:extLst>
              <a:ext uri="{FF2B5EF4-FFF2-40B4-BE49-F238E27FC236}">
                <a16:creationId xmlns:a16="http://schemas.microsoft.com/office/drawing/2014/main" id="{9F7E1DE4-1C59-4142-B146-F81B3BC10616}"/>
              </a:ext>
            </a:extLst>
          </p:cNvPr>
          <p:cNvPicPr>
            <a:picLocks noChangeAspect="1"/>
          </p:cNvPicPr>
          <p:nvPr/>
        </p:nvPicPr>
        <p:blipFill rotWithShape="1">
          <a:blip r:embed="rId4">
            <a:alphaModFix amt="35000"/>
          </a:blip>
          <a:srcRect l="-1267" t="18797" r="87820" b="32761"/>
          <a:stretch/>
        </p:blipFill>
        <p:spPr>
          <a:xfrm>
            <a:off x="8898871" y="69446"/>
            <a:ext cx="3164240" cy="1712555"/>
          </a:xfrm>
          <a:prstGeom prst="rect">
            <a:avLst/>
          </a:prstGeom>
        </p:spPr>
      </p:pic>
    </p:spTree>
    <p:extLst>
      <p:ext uri="{BB962C8B-B14F-4D97-AF65-F5344CB8AC3E}">
        <p14:creationId xmlns:p14="http://schemas.microsoft.com/office/powerpoint/2010/main" val="356754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5">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0572A75-59EF-BA44-B233-DC64E17373A4}"/>
              </a:ext>
            </a:extLst>
          </p:cNvPr>
          <p:cNvSpPr/>
          <p:nvPr/>
        </p:nvSpPr>
        <p:spPr>
          <a:xfrm>
            <a:off x="593598" y="822198"/>
            <a:ext cx="6272784" cy="2825496"/>
          </a:xfrm>
          <a:prstGeom prst="rect">
            <a:avLst/>
          </a:prstGeom>
        </p:spPr>
        <p:txBody>
          <a:bodyPr vert="horz" lIns="91440" tIns="45720" rIns="91440" bIns="45720" rtlCol="0" anchor="t">
            <a:normAutofit/>
          </a:bodyPr>
          <a:lstStyle/>
          <a:p>
            <a:pPr>
              <a:lnSpc>
                <a:spcPct val="90000"/>
              </a:lnSpc>
              <a:spcAft>
                <a:spcPts val="600"/>
              </a:spcAft>
            </a:pPr>
            <a:r>
              <a:rPr lang="en-US" sz="2800"/>
              <a:t>How can one interact with their water usage?</a:t>
            </a:r>
            <a:endParaRPr lang="en-US"/>
          </a:p>
          <a:p>
            <a:pPr>
              <a:lnSpc>
                <a:spcPct val="90000"/>
              </a:lnSpc>
              <a:spcAft>
                <a:spcPts val="600"/>
              </a:spcAft>
            </a:pPr>
            <a:endParaRPr lang="en-US" sz="2800" dirty="0">
              <a:cs typeface="Calibri"/>
            </a:endParaRPr>
          </a:p>
          <a:p>
            <a:pPr>
              <a:lnSpc>
                <a:spcPct val="90000"/>
              </a:lnSpc>
              <a:spcAft>
                <a:spcPts val="600"/>
              </a:spcAft>
            </a:pPr>
            <a:r>
              <a:rPr lang="en-US" sz="2800">
                <a:cs typeface="Calibri"/>
              </a:rPr>
              <a:t>Is there existing analysed data?</a:t>
            </a:r>
            <a:endParaRPr lang="en-US" sz="2800" dirty="0">
              <a:cs typeface="Calibri" panose="020F0502020204030204"/>
            </a:endParaRPr>
          </a:p>
        </p:txBody>
      </p:sp>
      <p:pic>
        <p:nvPicPr>
          <p:cNvPr id="6" name="Picture 6" descr="A picture containing text&#10;&#10;Description automatically generated">
            <a:extLst>
              <a:ext uri="{FF2B5EF4-FFF2-40B4-BE49-F238E27FC236}">
                <a16:creationId xmlns:a16="http://schemas.microsoft.com/office/drawing/2014/main" id="{5C7720F9-C787-47C5-BCD4-F04D5AF298CB}"/>
              </a:ext>
            </a:extLst>
          </p:cNvPr>
          <p:cNvPicPr>
            <a:picLocks noChangeAspect="1"/>
          </p:cNvPicPr>
          <p:nvPr/>
        </p:nvPicPr>
        <p:blipFill>
          <a:blip r:embed="rId3"/>
          <a:stretch>
            <a:fillRect/>
          </a:stretch>
        </p:blipFill>
        <p:spPr>
          <a:xfrm>
            <a:off x="8876669" y="927316"/>
            <a:ext cx="3886200" cy="5182939"/>
          </a:xfrm>
          <a:prstGeom prst="rect">
            <a:avLst/>
          </a:prstGeom>
        </p:spPr>
      </p:pic>
      <p:pic>
        <p:nvPicPr>
          <p:cNvPr id="5" name="Picture 5" descr="Text&#10;&#10;Description automatically generated">
            <a:extLst>
              <a:ext uri="{FF2B5EF4-FFF2-40B4-BE49-F238E27FC236}">
                <a16:creationId xmlns:a16="http://schemas.microsoft.com/office/drawing/2014/main" id="{12E9FC1E-CA5F-4446-8B5A-D951C1E36A28}"/>
              </a:ext>
            </a:extLst>
          </p:cNvPr>
          <p:cNvPicPr>
            <a:picLocks noChangeAspect="1"/>
          </p:cNvPicPr>
          <p:nvPr/>
        </p:nvPicPr>
        <p:blipFill rotWithShape="1">
          <a:blip r:embed="rId4"/>
          <a:srcRect r="14057"/>
          <a:stretch/>
        </p:blipFill>
        <p:spPr>
          <a:xfrm>
            <a:off x="5923157" y="1980532"/>
            <a:ext cx="3164240" cy="4894865"/>
          </a:xfrm>
          <a:prstGeom prst="rect">
            <a:avLst/>
          </a:prstGeom>
        </p:spPr>
      </p:pic>
      <p:sp>
        <p:nvSpPr>
          <p:cNvPr id="21" name="Rectangle 20">
            <a:extLst>
              <a:ext uri="{FF2B5EF4-FFF2-40B4-BE49-F238E27FC236}">
                <a16:creationId xmlns:a16="http://schemas.microsoft.com/office/drawing/2014/main" id="{534F492C-61B6-4C1D-8C97-964FC9A548B4}"/>
              </a:ext>
            </a:extLst>
          </p:cNvPr>
          <p:cNvSpPr/>
          <p:nvPr/>
        </p:nvSpPr>
        <p:spPr>
          <a:xfrm>
            <a:off x="612183" y="3284759"/>
            <a:ext cx="6272784" cy="2825496"/>
          </a:xfrm>
          <a:prstGeom prst="rect">
            <a:avLst/>
          </a:prstGeom>
        </p:spPr>
        <p:txBody>
          <a:bodyPr vert="horz" lIns="91440" tIns="45720" rIns="91440" bIns="45720" rtlCol="0" anchor="t">
            <a:normAutofit/>
          </a:bodyPr>
          <a:lstStyle/>
          <a:p>
            <a:pPr>
              <a:lnSpc>
                <a:spcPct val="90000"/>
              </a:lnSpc>
              <a:spcAft>
                <a:spcPts val="600"/>
              </a:spcAft>
            </a:pPr>
            <a:r>
              <a:rPr lang="en-US" sz="2800"/>
              <a:t>Is there any way to find out more on saving water?</a:t>
            </a:r>
            <a:endParaRPr lang="en-US"/>
          </a:p>
          <a:p>
            <a:pPr>
              <a:lnSpc>
                <a:spcPct val="90000"/>
              </a:lnSpc>
              <a:spcAft>
                <a:spcPts val="600"/>
              </a:spcAft>
            </a:pPr>
            <a:endParaRPr lang="en-US" sz="2800" dirty="0">
              <a:cs typeface="Calibri"/>
            </a:endParaRPr>
          </a:p>
          <a:p>
            <a:pPr>
              <a:lnSpc>
                <a:spcPct val="90000"/>
              </a:lnSpc>
              <a:spcAft>
                <a:spcPts val="600"/>
              </a:spcAft>
            </a:pPr>
            <a:r>
              <a:rPr lang="en-US" sz="2800">
                <a:cs typeface="Calibri"/>
              </a:rPr>
              <a:t>Who can I contact for my own water use, and improving it?</a:t>
            </a:r>
            <a:endParaRPr lang="en-US">
              <a:cs typeface="Calibri"/>
            </a:endParaRPr>
          </a:p>
        </p:txBody>
      </p:sp>
      <p:pic>
        <p:nvPicPr>
          <p:cNvPr id="9" name="Picture 8" descr="Logo, icon&#10;&#10;Description automatically generated">
            <a:extLst>
              <a:ext uri="{FF2B5EF4-FFF2-40B4-BE49-F238E27FC236}">
                <a16:creationId xmlns:a16="http://schemas.microsoft.com/office/drawing/2014/main" id="{BE0D3BF2-2ED5-9A4F-9BD2-C3FF172B440D}"/>
              </a:ext>
            </a:extLst>
          </p:cNvPr>
          <p:cNvPicPr>
            <a:picLocks noChangeAspect="1"/>
          </p:cNvPicPr>
          <p:nvPr/>
        </p:nvPicPr>
        <p:blipFill rotWithShape="1">
          <a:blip r:embed="rId5">
            <a:alphaModFix amt="35000"/>
          </a:blip>
          <a:srcRect l="-1267" t="18797" r="87820" b="32761"/>
          <a:stretch/>
        </p:blipFill>
        <p:spPr>
          <a:xfrm>
            <a:off x="8898871" y="69446"/>
            <a:ext cx="3164240" cy="1712555"/>
          </a:xfrm>
          <a:prstGeom prst="rect">
            <a:avLst/>
          </a:prstGeom>
        </p:spPr>
      </p:pic>
    </p:spTree>
    <p:extLst>
      <p:ext uri="{BB962C8B-B14F-4D97-AF65-F5344CB8AC3E}">
        <p14:creationId xmlns:p14="http://schemas.microsoft.com/office/powerpoint/2010/main" val="409976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A3E4E5-3127-40EA-945A-FE3C49A0D70B}"/>
              </a:ext>
            </a:extLst>
          </p:cNvPr>
          <p:cNvSpPr txBox="1"/>
          <p:nvPr/>
        </p:nvSpPr>
        <p:spPr>
          <a:xfrm>
            <a:off x="295276" y="1647463"/>
            <a:ext cx="697555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Helvetica" pitchFamily="2" charset="0"/>
              </a:rPr>
              <a:t>Based on data from Hunter Water, the average household in Newcastle uses:</a:t>
            </a:r>
          </a:p>
          <a:p>
            <a:pPr marL="342900" indent="-342900">
              <a:buFont typeface="Arial" panose="020B0604020202020204" pitchFamily="34" charset="0"/>
              <a:buChar char="•"/>
            </a:pPr>
            <a:r>
              <a:rPr lang="en-US" sz="2400" dirty="0">
                <a:latin typeface="Helvetica" pitchFamily="2" charset="0"/>
              </a:rPr>
              <a:t> 172 </a:t>
            </a:r>
            <a:r>
              <a:rPr lang="en-US" sz="2400" dirty="0" err="1">
                <a:latin typeface="Helvetica" pitchFamily="2" charset="0"/>
              </a:rPr>
              <a:t>kilolitres</a:t>
            </a:r>
            <a:r>
              <a:rPr lang="en-US" sz="2400" dirty="0">
                <a:latin typeface="Helvetica" pitchFamily="2" charset="0"/>
              </a:rPr>
              <a:t> (</a:t>
            </a:r>
            <a:r>
              <a:rPr lang="en-US" sz="2400" dirty="0" err="1">
                <a:latin typeface="Helvetica" pitchFamily="2" charset="0"/>
              </a:rPr>
              <a:t>kL</a:t>
            </a:r>
            <a:r>
              <a:rPr lang="en-US" sz="2400" dirty="0">
                <a:latin typeface="Helvetica" pitchFamily="2" charset="0"/>
              </a:rPr>
              <a:t>) of water each year, </a:t>
            </a:r>
          </a:p>
          <a:p>
            <a:pPr marL="342900" indent="-342900">
              <a:buFont typeface="Arial" panose="020B0604020202020204" pitchFamily="34" charset="0"/>
              <a:buChar char="•"/>
            </a:pPr>
            <a:r>
              <a:rPr lang="en-US" sz="2400" dirty="0">
                <a:latin typeface="Helvetica" pitchFamily="2" charset="0"/>
              </a:rPr>
              <a:t>or about 57 </a:t>
            </a:r>
            <a:r>
              <a:rPr lang="en-US" sz="2400" dirty="0" err="1">
                <a:latin typeface="Helvetica" pitchFamily="2" charset="0"/>
              </a:rPr>
              <a:t>kL</a:t>
            </a:r>
            <a:r>
              <a:rPr lang="en-US" sz="2400" dirty="0">
                <a:latin typeface="Helvetica" pitchFamily="2" charset="0"/>
              </a:rPr>
              <a:t> per billing cycle.</a:t>
            </a:r>
            <a:endParaRPr lang="en-US" sz="2400" dirty="0">
              <a:latin typeface="Helvetica" pitchFamily="2" charset="0"/>
              <a:cs typeface="Calibri"/>
            </a:endParaRPr>
          </a:p>
        </p:txBody>
      </p:sp>
      <p:sp>
        <p:nvSpPr>
          <p:cNvPr id="4" name="TextBox 3">
            <a:extLst>
              <a:ext uri="{FF2B5EF4-FFF2-40B4-BE49-F238E27FC236}">
                <a16:creationId xmlns:a16="http://schemas.microsoft.com/office/drawing/2014/main" id="{A43B2752-6009-4A2E-B0D9-D2B9F2D5B747}"/>
              </a:ext>
            </a:extLst>
          </p:cNvPr>
          <p:cNvSpPr txBox="1"/>
          <p:nvPr/>
        </p:nvSpPr>
        <p:spPr>
          <a:xfrm>
            <a:off x="406559" y="3650921"/>
            <a:ext cx="41788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itchFamily="2" charset="0"/>
              </a:rPr>
              <a:t>Average Water Costs in newcastle:​</a:t>
            </a:r>
            <a:br>
              <a:rPr lang="en-US" dirty="0">
                <a:latin typeface="Helvetica" pitchFamily="2" charset="0"/>
              </a:rPr>
            </a:br>
            <a:r>
              <a:rPr lang="en-US" dirty="0">
                <a:latin typeface="Helvetica" pitchFamily="2" charset="0"/>
              </a:rPr>
              <a:t>Houses: $1155​</a:t>
            </a:r>
            <a:br>
              <a:rPr lang="en-US" dirty="0">
                <a:latin typeface="Helvetica" pitchFamily="2" charset="0"/>
              </a:rPr>
            </a:br>
            <a:r>
              <a:rPr lang="en-US" dirty="0">
                <a:latin typeface="Helvetica" pitchFamily="2" charset="0"/>
              </a:rPr>
              <a:t>Units / Apartments: $1029​</a:t>
            </a:r>
          </a:p>
        </p:txBody>
      </p:sp>
      <p:sp>
        <p:nvSpPr>
          <p:cNvPr id="5" name="TextBox 4">
            <a:extLst>
              <a:ext uri="{FF2B5EF4-FFF2-40B4-BE49-F238E27FC236}">
                <a16:creationId xmlns:a16="http://schemas.microsoft.com/office/drawing/2014/main" id="{0A0FED43-5C97-4CFE-ACFE-5A8694D25643}"/>
              </a:ext>
            </a:extLst>
          </p:cNvPr>
          <p:cNvSpPr txBox="1"/>
          <p:nvPr/>
        </p:nvSpPr>
        <p:spPr>
          <a:xfrm>
            <a:off x="406559" y="5008049"/>
            <a:ext cx="49561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itchFamily="2" charset="0"/>
              </a:rPr>
              <a:t>Most people are unintentionally unaware of </a:t>
            </a:r>
            <a:r>
              <a:rPr lang="en-US">
                <a:latin typeface="Helvetica" pitchFamily="2" charset="0"/>
              </a:rPr>
              <a:t>their ecological footprint, such as if they are </a:t>
            </a:r>
            <a:r>
              <a:rPr lang="en-US" dirty="0">
                <a:latin typeface="Helvetica" pitchFamily="2" charset="0"/>
              </a:rPr>
              <a:t>waterwise or not.</a:t>
            </a:r>
          </a:p>
        </p:txBody>
      </p:sp>
      <p:sp>
        <p:nvSpPr>
          <p:cNvPr id="6" name="TextBox 5">
            <a:extLst>
              <a:ext uri="{FF2B5EF4-FFF2-40B4-BE49-F238E27FC236}">
                <a16:creationId xmlns:a16="http://schemas.microsoft.com/office/drawing/2014/main" id="{D06C661B-D351-4C31-BE3C-D2360B3629AE}"/>
              </a:ext>
            </a:extLst>
          </p:cNvPr>
          <p:cNvSpPr txBox="1"/>
          <p:nvPr/>
        </p:nvSpPr>
        <p:spPr>
          <a:xfrm>
            <a:off x="295275" y="254619"/>
            <a:ext cx="117062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005493"/>
                </a:solidFill>
                <a:latin typeface="Helvetica" pitchFamily="2" charset="0"/>
              </a:rPr>
              <a:t>What is the importance of education?</a:t>
            </a:r>
            <a:endParaRPr lang="en-US" sz="4400" dirty="0">
              <a:solidFill>
                <a:srgbClr val="005493"/>
              </a:solidFill>
              <a:latin typeface="Helvetica" pitchFamily="2" charset="0"/>
              <a:cs typeface="Calibri"/>
            </a:endParaRPr>
          </a:p>
        </p:txBody>
      </p:sp>
      <p:pic>
        <p:nvPicPr>
          <p:cNvPr id="8" name="Picture 8" descr="Diagram&#10;&#10;Description automatically generated">
            <a:extLst>
              <a:ext uri="{FF2B5EF4-FFF2-40B4-BE49-F238E27FC236}">
                <a16:creationId xmlns:a16="http://schemas.microsoft.com/office/drawing/2014/main" id="{656EBD95-E286-471F-8874-6FA0764A2D8D}"/>
              </a:ext>
            </a:extLst>
          </p:cNvPr>
          <p:cNvPicPr>
            <a:picLocks noChangeAspect="1"/>
          </p:cNvPicPr>
          <p:nvPr/>
        </p:nvPicPr>
        <p:blipFill>
          <a:blip r:embed="rId2"/>
          <a:stretch>
            <a:fillRect/>
          </a:stretch>
        </p:blipFill>
        <p:spPr>
          <a:xfrm>
            <a:off x="6829309" y="1967174"/>
            <a:ext cx="4961680" cy="4443759"/>
          </a:xfrm>
          <a:prstGeom prst="rect">
            <a:avLst/>
          </a:prstGeom>
        </p:spPr>
      </p:pic>
      <p:pic>
        <p:nvPicPr>
          <p:cNvPr id="7" name="Picture 6" descr="Logo, icon&#10;&#10;Description automatically generated">
            <a:extLst>
              <a:ext uri="{FF2B5EF4-FFF2-40B4-BE49-F238E27FC236}">
                <a16:creationId xmlns:a16="http://schemas.microsoft.com/office/drawing/2014/main" id="{576EBA11-B4B0-F449-8177-B43785B662DC}"/>
              </a:ext>
            </a:extLst>
          </p:cNvPr>
          <p:cNvPicPr>
            <a:picLocks noChangeAspect="1"/>
          </p:cNvPicPr>
          <p:nvPr/>
        </p:nvPicPr>
        <p:blipFill rotWithShape="1">
          <a:blip r:embed="rId3">
            <a:alphaModFix amt="35000"/>
          </a:blip>
          <a:srcRect l="-1267" t="18797" r="87820" b="32761"/>
          <a:stretch/>
        </p:blipFill>
        <p:spPr>
          <a:xfrm>
            <a:off x="8898871" y="69446"/>
            <a:ext cx="3164240" cy="1712555"/>
          </a:xfrm>
          <a:prstGeom prst="rect">
            <a:avLst/>
          </a:prstGeom>
        </p:spPr>
      </p:pic>
    </p:spTree>
    <p:extLst>
      <p:ext uri="{BB962C8B-B14F-4D97-AF65-F5344CB8AC3E}">
        <p14:creationId xmlns:p14="http://schemas.microsoft.com/office/powerpoint/2010/main" val="665699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C7B3C-6DE5-A54B-908E-C2E579D6FCD0}"/>
              </a:ext>
            </a:extLst>
          </p:cNvPr>
          <p:cNvSpPr/>
          <p:nvPr/>
        </p:nvSpPr>
        <p:spPr>
          <a:xfrm>
            <a:off x="327939" y="682018"/>
            <a:ext cx="10905066" cy="4393982"/>
          </a:xfrm>
          <a:prstGeom prst="rect">
            <a:avLst/>
          </a:prstGeom>
        </p:spPr>
        <p:txBody>
          <a:bodyPr vert="horz" lIns="91440" tIns="45720" rIns="91440" bIns="45720" rtlCol="0" anchor="t">
            <a:normAutofit fontScale="85000" lnSpcReduction="20000"/>
          </a:bodyPr>
          <a:lstStyle/>
          <a:p>
            <a:pPr>
              <a:lnSpc>
                <a:spcPct val="90000"/>
              </a:lnSpc>
              <a:spcAft>
                <a:spcPts val="600"/>
              </a:spcAft>
            </a:pPr>
            <a:r>
              <a:rPr lang="en-US" sz="4000" dirty="0">
                <a:solidFill>
                  <a:srgbClr val="005493"/>
                </a:solidFill>
                <a:latin typeface="Helvetica" pitchFamily="2" charset="0"/>
                <a:cs typeface="Calibri"/>
              </a:rPr>
              <a:t>Having information designed around you</a:t>
            </a:r>
          </a:p>
          <a:p>
            <a:pPr>
              <a:lnSpc>
                <a:spcPct val="90000"/>
              </a:lnSpc>
              <a:spcAft>
                <a:spcPts val="600"/>
              </a:spcAft>
            </a:pPr>
            <a:endParaRPr lang="en-US" sz="3200" u="sng" dirty="0">
              <a:solidFill>
                <a:schemeClr val="accent4"/>
              </a:solidFill>
              <a:cs typeface="Calibri"/>
            </a:endParaRPr>
          </a:p>
          <a:p>
            <a:pPr>
              <a:lnSpc>
                <a:spcPct val="90000"/>
              </a:lnSpc>
              <a:spcAft>
                <a:spcPts val="600"/>
              </a:spcAft>
            </a:pPr>
            <a:endParaRPr lang="en-US" sz="3200" u="sng" dirty="0">
              <a:solidFill>
                <a:schemeClr val="accent4"/>
              </a:solidFill>
              <a:cs typeface="Calibri"/>
            </a:endParaRPr>
          </a:p>
          <a:p>
            <a:pPr marL="685800" lvl="2">
              <a:lnSpc>
                <a:spcPct val="90000"/>
              </a:lnSpc>
              <a:spcAft>
                <a:spcPts val="600"/>
              </a:spcAft>
            </a:pPr>
            <a:r>
              <a:rPr lang="en-US" sz="3200" dirty="0">
                <a:latin typeface="Helvetica" pitchFamily="2" charset="0"/>
                <a:cs typeface="Calibri"/>
              </a:rPr>
              <a:t>We aim to:</a:t>
            </a:r>
          </a:p>
          <a:p>
            <a:pPr marL="685800" lvl="2">
              <a:lnSpc>
                <a:spcPct val="90000"/>
              </a:lnSpc>
              <a:spcAft>
                <a:spcPts val="600"/>
              </a:spcAft>
            </a:pPr>
            <a:endParaRPr lang="en-US" sz="3200" dirty="0">
              <a:latin typeface="Helvetica" pitchFamily="2" charset="0"/>
              <a:cs typeface="Calibri"/>
            </a:endParaRPr>
          </a:p>
          <a:p>
            <a:pPr marL="1657350" lvl="2" indent="-457200">
              <a:lnSpc>
                <a:spcPct val="90000"/>
              </a:lnSpc>
              <a:spcAft>
                <a:spcPts val="600"/>
              </a:spcAft>
              <a:buAutoNum type="arabicPeriod"/>
            </a:pPr>
            <a:r>
              <a:rPr lang="en-US" sz="3200" dirty="0">
                <a:latin typeface="Helvetica" pitchFamily="2" charset="0"/>
              </a:rPr>
              <a:t>Integrate with modern life through a universal app</a:t>
            </a:r>
          </a:p>
          <a:p>
            <a:pPr marL="1657350" lvl="2" indent="-457200">
              <a:lnSpc>
                <a:spcPct val="90000"/>
              </a:lnSpc>
              <a:spcAft>
                <a:spcPts val="600"/>
              </a:spcAft>
              <a:buAutoNum type="arabicPeriod"/>
            </a:pPr>
            <a:endParaRPr lang="en-US" sz="3200" dirty="0">
              <a:effectLst/>
              <a:latin typeface="Helvetica" pitchFamily="2" charset="0"/>
              <a:cs typeface="Calibri" panose="020F0502020204030204"/>
            </a:endParaRPr>
          </a:p>
          <a:p>
            <a:pPr marL="1657350" lvl="2" indent="-457200">
              <a:lnSpc>
                <a:spcPct val="90000"/>
              </a:lnSpc>
              <a:spcAft>
                <a:spcPts val="600"/>
              </a:spcAft>
              <a:buAutoNum type="arabicPeriod"/>
            </a:pPr>
            <a:r>
              <a:rPr lang="en-US" sz="3200" dirty="0">
                <a:latin typeface="Helvetica" pitchFamily="2" charset="0"/>
              </a:rPr>
              <a:t>Educate people through their own actual water use</a:t>
            </a:r>
          </a:p>
          <a:p>
            <a:pPr marL="1200150" lvl="2">
              <a:lnSpc>
                <a:spcPct val="90000"/>
              </a:lnSpc>
              <a:spcAft>
                <a:spcPts val="600"/>
              </a:spcAft>
            </a:pPr>
            <a:endParaRPr lang="en-US" sz="3200" dirty="0">
              <a:latin typeface="Helvetica" pitchFamily="2" charset="0"/>
              <a:cs typeface="Calibri" panose="020F0502020204030204"/>
            </a:endParaRPr>
          </a:p>
          <a:p>
            <a:pPr marL="1657350" lvl="2" indent="-457200">
              <a:lnSpc>
                <a:spcPct val="90000"/>
              </a:lnSpc>
              <a:spcAft>
                <a:spcPts val="600"/>
              </a:spcAft>
              <a:buAutoNum type="arabicPeriod"/>
            </a:pPr>
            <a:r>
              <a:rPr lang="en-US" sz="3200" dirty="0">
                <a:latin typeface="Helvetica" pitchFamily="2" charset="0"/>
              </a:rPr>
              <a:t>Do it before a drought, instead of during one, and prepare for the increased drought frequency</a:t>
            </a:r>
            <a:endParaRPr lang="en-US" sz="3200" dirty="0">
              <a:effectLst/>
              <a:latin typeface="Helvetica" pitchFamily="2" charset="0"/>
              <a:cs typeface="Calibri" panose="020F0502020204030204"/>
            </a:endParaRPr>
          </a:p>
        </p:txBody>
      </p:sp>
      <p:pic>
        <p:nvPicPr>
          <p:cNvPr id="5" name="Picture 4" descr="Logo, icon&#10;&#10;Description automatically generated">
            <a:extLst>
              <a:ext uri="{FF2B5EF4-FFF2-40B4-BE49-F238E27FC236}">
                <a16:creationId xmlns:a16="http://schemas.microsoft.com/office/drawing/2014/main" id="{482FDFFF-08A2-2E45-B3DB-8337A3F96649}"/>
              </a:ext>
            </a:extLst>
          </p:cNvPr>
          <p:cNvPicPr>
            <a:picLocks noChangeAspect="1"/>
          </p:cNvPicPr>
          <p:nvPr/>
        </p:nvPicPr>
        <p:blipFill rotWithShape="1">
          <a:blip r:embed="rId2">
            <a:alphaModFix amt="35000"/>
          </a:blip>
          <a:srcRect l="-1267" t="18797" r="87820" b="32761"/>
          <a:stretch/>
        </p:blipFill>
        <p:spPr>
          <a:xfrm>
            <a:off x="8898871" y="69446"/>
            <a:ext cx="3164240" cy="1712555"/>
          </a:xfrm>
          <a:prstGeom prst="rect">
            <a:avLst/>
          </a:prstGeom>
        </p:spPr>
      </p:pic>
    </p:spTree>
    <p:extLst>
      <p:ext uri="{BB962C8B-B14F-4D97-AF65-F5344CB8AC3E}">
        <p14:creationId xmlns:p14="http://schemas.microsoft.com/office/powerpoint/2010/main" val="3989338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94D39D-3A4C-4827-A957-B5297BA25A93}"/>
              </a:ext>
            </a:extLst>
          </p:cNvPr>
          <p:cNvSpPr/>
          <p:nvPr/>
        </p:nvSpPr>
        <p:spPr>
          <a:xfrm>
            <a:off x="493294" y="1949157"/>
            <a:ext cx="11036718" cy="1015663"/>
          </a:xfrm>
          <a:prstGeom prst="rect">
            <a:avLst/>
          </a:prstGeom>
        </p:spPr>
        <p:txBody>
          <a:bodyPr wrap="square" lIns="91440" tIns="45720" rIns="91440" bIns="45720" anchor="t">
            <a:spAutoFit/>
          </a:bodyPr>
          <a:lstStyle/>
          <a:p>
            <a:r>
              <a:rPr lang="en-AU" sz="3000" dirty="0">
                <a:latin typeface="Helvetica" pitchFamily="2" charset="0"/>
                <a:cs typeface="Calibri"/>
              </a:rPr>
              <a:t>Install methods </a:t>
            </a:r>
          </a:p>
          <a:p>
            <a:r>
              <a:rPr lang="en-AU" sz="3000" dirty="0">
                <a:latin typeface="Helvetica" pitchFamily="2" charset="0"/>
                <a:cs typeface="Calibri"/>
              </a:rPr>
              <a:t>of monitoring water</a:t>
            </a:r>
          </a:p>
        </p:txBody>
      </p:sp>
      <p:sp>
        <p:nvSpPr>
          <p:cNvPr id="10" name="Rectangle 9">
            <a:extLst>
              <a:ext uri="{FF2B5EF4-FFF2-40B4-BE49-F238E27FC236}">
                <a16:creationId xmlns:a16="http://schemas.microsoft.com/office/drawing/2014/main" id="{76E06DA0-EC4B-4B94-BD3D-04311066AEBD}"/>
              </a:ext>
            </a:extLst>
          </p:cNvPr>
          <p:cNvSpPr/>
          <p:nvPr/>
        </p:nvSpPr>
        <p:spPr>
          <a:xfrm>
            <a:off x="493294" y="234657"/>
            <a:ext cx="11036718" cy="769441"/>
          </a:xfrm>
          <a:prstGeom prst="rect">
            <a:avLst/>
          </a:prstGeom>
        </p:spPr>
        <p:txBody>
          <a:bodyPr wrap="square" lIns="91440" tIns="45720" rIns="91440" bIns="45720" anchor="t">
            <a:spAutoFit/>
          </a:bodyPr>
          <a:lstStyle/>
          <a:p>
            <a:r>
              <a:rPr lang="en-AU" sz="4400" dirty="0">
                <a:solidFill>
                  <a:srgbClr val="005493"/>
                </a:solidFill>
                <a:latin typeface="Helvetica" pitchFamily="2" charset="0"/>
                <a:cs typeface="Calibri"/>
              </a:rPr>
              <a:t>Proposal</a:t>
            </a:r>
            <a:endParaRPr lang="en-US" sz="2800" dirty="0">
              <a:solidFill>
                <a:srgbClr val="005493"/>
              </a:solidFill>
              <a:latin typeface="Helvetica" pitchFamily="2" charset="0"/>
              <a:cs typeface="Calibri"/>
            </a:endParaRPr>
          </a:p>
        </p:txBody>
      </p:sp>
      <p:sp>
        <p:nvSpPr>
          <p:cNvPr id="11" name="Rectangle 10">
            <a:extLst>
              <a:ext uri="{FF2B5EF4-FFF2-40B4-BE49-F238E27FC236}">
                <a16:creationId xmlns:a16="http://schemas.microsoft.com/office/drawing/2014/main" id="{9E14F546-3CF7-415E-837E-072CAC82912A}"/>
              </a:ext>
            </a:extLst>
          </p:cNvPr>
          <p:cNvSpPr/>
          <p:nvPr/>
        </p:nvSpPr>
        <p:spPr>
          <a:xfrm>
            <a:off x="531394" y="3539832"/>
            <a:ext cx="4002158" cy="2369880"/>
          </a:xfrm>
          <a:prstGeom prst="rect">
            <a:avLst/>
          </a:prstGeom>
        </p:spPr>
        <p:txBody>
          <a:bodyPr wrap="square" lIns="91440" tIns="45720" rIns="91440" bIns="45720" anchor="t">
            <a:spAutoFit/>
          </a:bodyPr>
          <a:lstStyle/>
          <a:p>
            <a:pPr>
              <a:lnSpc>
                <a:spcPct val="90000"/>
              </a:lnSpc>
              <a:spcAft>
                <a:spcPts val="600"/>
              </a:spcAft>
            </a:pPr>
            <a:r>
              <a:rPr lang="en-US" sz="3000" dirty="0">
                <a:latin typeface="Helvetica" pitchFamily="2" charset="0"/>
                <a:ea typeface="+mn-lt"/>
                <a:cs typeface="+mn-lt"/>
              </a:rPr>
              <a:t>Providing data to many parties, helping educate and spread data for free</a:t>
            </a:r>
          </a:p>
          <a:p>
            <a:endParaRPr lang="en-AU" sz="3500" dirty="0">
              <a:cs typeface="Calibri"/>
            </a:endParaRPr>
          </a:p>
        </p:txBody>
      </p:sp>
      <p:pic>
        <p:nvPicPr>
          <p:cNvPr id="2" name="Picture 6" descr="Graphical user interface, text, application, chat or text message&#10;&#10;Description automatically generated">
            <a:extLst>
              <a:ext uri="{FF2B5EF4-FFF2-40B4-BE49-F238E27FC236}">
                <a16:creationId xmlns:a16="http://schemas.microsoft.com/office/drawing/2014/main" id="{329BA643-905A-4418-A89F-EC01F7A528FF}"/>
              </a:ext>
            </a:extLst>
          </p:cNvPr>
          <p:cNvPicPr>
            <a:picLocks noChangeAspect="1"/>
          </p:cNvPicPr>
          <p:nvPr/>
        </p:nvPicPr>
        <p:blipFill>
          <a:blip r:embed="rId3"/>
          <a:stretch>
            <a:fillRect/>
          </a:stretch>
        </p:blipFill>
        <p:spPr>
          <a:xfrm>
            <a:off x="7325261" y="-3717"/>
            <a:ext cx="2392261" cy="6800384"/>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312BFE83-BFBD-4C34-9865-4E32B07B8C7F}"/>
              </a:ext>
            </a:extLst>
          </p:cNvPr>
          <p:cNvPicPr>
            <a:picLocks noChangeAspect="1"/>
          </p:cNvPicPr>
          <p:nvPr/>
        </p:nvPicPr>
        <p:blipFill>
          <a:blip r:embed="rId4"/>
          <a:stretch>
            <a:fillRect/>
          </a:stretch>
        </p:blipFill>
        <p:spPr>
          <a:xfrm>
            <a:off x="10112670" y="-3716"/>
            <a:ext cx="1742563" cy="6865433"/>
          </a:xfrm>
          <a:prstGeom prst="rect">
            <a:avLst/>
          </a:prstGeom>
        </p:spPr>
      </p:pic>
      <p:cxnSp>
        <p:nvCxnSpPr>
          <p:cNvPr id="9" name="Straight Arrow Connector 8">
            <a:extLst>
              <a:ext uri="{FF2B5EF4-FFF2-40B4-BE49-F238E27FC236}">
                <a16:creationId xmlns:a16="http://schemas.microsoft.com/office/drawing/2014/main" id="{D6EC8814-C3FE-4A58-9393-EA716E5EA671}"/>
              </a:ext>
            </a:extLst>
          </p:cNvPr>
          <p:cNvCxnSpPr/>
          <p:nvPr/>
        </p:nvCxnSpPr>
        <p:spPr>
          <a:xfrm flipH="1">
            <a:off x="9898332" y="-7665"/>
            <a:ext cx="37171" cy="698809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3" name="Picture 13" descr="Graphical user interface, application&#10;&#10;Description automatically generated">
            <a:extLst>
              <a:ext uri="{FF2B5EF4-FFF2-40B4-BE49-F238E27FC236}">
                <a16:creationId xmlns:a16="http://schemas.microsoft.com/office/drawing/2014/main" id="{22C59EFB-70D0-479C-89B8-12D30517E5E2}"/>
              </a:ext>
            </a:extLst>
          </p:cNvPr>
          <p:cNvPicPr>
            <a:picLocks noChangeAspect="1"/>
          </p:cNvPicPr>
          <p:nvPr/>
        </p:nvPicPr>
        <p:blipFill>
          <a:blip r:embed="rId5"/>
          <a:stretch>
            <a:fillRect/>
          </a:stretch>
        </p:blipFill>
        <p:spPr>
          <a:xfrm>
            <a:off x="4719618" y="-3717"/>
            <a:ext cx="2399644" cy="6865434"/>
          </a:xfrm>
          <a:prstGeom prst="rect">
            <a:avLst/>
          </a:prstGeom>
        </p:spPr>
      </p:pic>
      <p:cxnSp>
        <p:nvCxnSpPr>
          <p:cNvPr id="14" name="Straight Arrow Connector 13">
            <a:extLst>
              <a:ext uri="{FF2B5EF4-FFF2-40B4-BE49-F238E27FC236}">
                <a16:creationId xmlns:a16="http://schemas.microsoft.com/office/drawing/2014/main" id="{F71C471C-B62D-472B-8927-84F21C35AFB6}"/>
              </a:ext>
            </a:extLst>
          </p:cNvPr>
          <p:cNvCxnSpPr>
            <a:cxnSpLocks/>
          </p:cNvCxnSpPr>
          <p:nvPr/>
        </p:nvCxnSpPr>
        <p:spPr>
          <a:xfrm flipH="1">
            <a:off x="7203454" y="-44836"/>
            <a:ext cx="37171" cy="698809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F433BF5E-6970-B84A-B690-E2AA645032E9}"/>
              </a:ext>
            </a:extLst>
          </p:cNvPr>
          <p:cNvPicPr>
            <a:picLocks noChangeAspect="1"/>
          </p:cNvPicPr>
          <p:nvPr/>
        </p:nvPicPr>
        <p:blipFill rotWithShape="1">
          <a:blip r:embed="rId2">
            <a:alphaModFix amt="35000"/>
          </a:blip>
          <a:srcRect l="-1267" t="18797" r="87820" b="32761"/>
          <a:stretch/>
        </p:blipFill>
        <p:spPr>
          <a:xfrm>
            <a:off x="8898871" y="69446"/>
            <a:ext cx="3164240" cy="1712555"/>
          </a:xfrm>
          <a:prstGeom prst="rect">
            <a:avLst/>
          </a:prstGeom>
        </p:spPr>
      </p:pic>
      <p:sp>
        <p:nvSpPr>
          <p:cNvPr id="5" name="Rectangle 4">
            <a:extLst>
              <a:ext uri="{FF2B5EF4-FFF2-40B4-BE49-F238E27FC236}">
                <a16:creationId xmlns:a16="http://schemas.microsoft.com/office/drawing/2014/main" id="{880FF16E-2490-144B-9625-98693956FB4A}"/>
              </a:ext>
            </a:extLst>
          </p:cNvPr>
          <p:cNvSpPr/>
          <p:nvPr/>
        </p:nvSpPr>
        <p:spPr>
          <a:xfrm>
            <a:off x="556595" y="-160803"/>
            <a:ext cx="10066122" cy="12984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rgbClr val="005493"/>
                </a:solidFill>
                <a:latin typeface="Helvetica" pitchFamily="2" charset="0"/>
                <a:ea typeface="+mj-ea"/>
                <a:cs typeface="+mj-cs"/>
              </a:rPr>
              <a:t>How is this app different?</a:t>
            </a:r>
            <a:endParaRPr lang="en-US" sz="4800" kern="1200" dirty="0">
              <a:solidFill>
                <a:srgbClr val="005493"/>
              </a:solidFill>
              <a:latin typeface="Helvetica" pitchFamily="2" charset="0"/>
              <a:ea typeface="+mj-ea"/>
              <a:cs typeface="Calibri Light"/>
            </a:endParaRPr>
          </a:p>
        </p:txBody>
      </p:sp>
      <p:sp>
        <p:nvSpPr>
          <p:cNvPr id="6" name="Rectangle 5">
            <a:extLst>
              <a:ext uri="{FF2B5EF4-FFF2-40B4-BE49-F238E27FC236}">
                <a16:creationId xmlns:a16="http://schemas.microsoft.com/office/drawing/2014/main" id="{E6590AEE-3EFA-7F4E-B44F-72520AD778F4}"/>
              </a:ext>
            </a:extLst>
          </p:cNvPr>
          <p:cNvSpPr/>
          <p:nvPr/>
        </p:nvSpPr>
        <p:spPr>
          <a:xfrm>
            <a:off x="3716867" y="1840337"/>
            <a:ext cx="7371827" cy="1182753"/>
          </a:xfrm>
          <a:prstGeom prst="rect">
            <a:avLst/>
          </a:prstGeom>
        </p:spPr>
        <p:txBody>
          <a:bodyPr vert="horz" lIns="91440" tIns="45720" rIns="91440" bIns="45720" rtlCol="0" anchor="ctr">
            <a:noAutofit/>
          </a:bodyPr>
          <a:lstStyle/>
          <a:p>
            <a:pPr>
              <a:lnSpc>
                <a:spcPct val="90000"/>
              </a:lnSpc>
              <a:spcAft>
                <a:spcPts val="600"/>
              </a:spcAft>
            </a:pPr>
            <a:r>
              <a:rPr lang="en-US" sz="3200" dirty="0"/>
              <a:t>We are interactive, practical, and adaptable</a:t>
            </a:r>
            <a:endParaRPr lang="en-US" sz="3200" dirty="0">
              <a:cs typeface="Calibri" panose="020F0502020204030204"/>
            </a:endParaRPr>
          </a:p>
        </p:txBody>
      </p:sp>
      <p:sp>
        <p:nvSpPr>
          <p:cNvPr id="7" name="Rectangle 6">
            <a:extLst>
              <a:ext uri="{FF2B5EF4-FFF2-40B4-BE49-F238E27FC236}">
                <a16:creationId xmlns:a16="http://schemas.microsoft.com/office/drawing/2014/main" id="{6E74AC75-CB17-8243-9C36-F89DC39FA1E9}"/>
              </a:ext>
            </a:extLst>
          </p:cNvPr>
          <p:cNvSpPr/>
          <p:nvPr/>
        </p:nvSpPr>
        <p:spPr>
          <a:xfrm>
            <a:off x="3716867" y="5172622"/>
            <a:ext cx="10450075" cy="1298447"/>
          </a:xfrm>
          <a:prstGeom prst="rect">
            <a:avLst/>
          </a:prstGeom>
        </p:spPr>
        <p:txBody>
          <a:bodyPr vert="horz" lIns="91440" tIns="45720" rIns="91440" bIns="45720" rtlCol="0" anchor="ctr">
            <a:noAutofit/>
          </a:bodyPr>
          <a:lstStyle/>
          <a:p>
            <a:r>
              <a:rPr lang="en-AU" sz="3200" dirty="0"/>
              <a:t>Allow interactivity </a:t>
            </a:r>
            <a:r>
              <a:rPr lang="en-US" sz="3200" dirty="0">
                <a:ea typeface="+mn-lt"/>
                <a:cs typeface="+mn-lt"/>
              </a:rPr>
              <a:t> </a:t>
            </a:r>
            <a:r>
              <a:rPr lang="en-AU" sz="3200" dirty="0"/>
              <a:t>between users and </a:t>
            </a:r>
            <a:r>
              <a:rPr lang="en-US" sz="3200" dirty="0">
                <a:ea typeface="+mn-lt"/>
                <a:cs typeface="+mn-lt"/>
              </a:rPr>
              <a:t> </a:t>
            </a:r>
            <a:r>
              <a:rPr lang="en-AU" sz="3200" dirty="0">
                <a:ea typeface="+mn-lt"/>
                <a:cs typeface="+mn-lt"/>
              </a:rPr>
              <a:t>providers</a:t>
            </a:r>
          </a:p>
          <a:p>
            <a:pPr>
              <a:lnSpc>
                <a:spcPct val="90000"/>
              </a:lnSpc>
              <a:spcAft>
                <a:spcPts val="600"/>
              </a:spcAft>
            </a:pPr>
            <a:endParaRPr lang="en-US" sz="3200" dirty="0">
              <a:cs typeface="Calibri"/>
            </a:endParaRPr>
          </a:p>
        </p:txBody>
      </p:sp>
      <p:sp>
        <p:nvSpPr>
          <p:cNvPr id="8" name="Rectangle 7">
            <a:extLst>
              <a:ext uri="{FF2B5EF4-FFF2-40B4-BE49-F238E27FC236}">
                <a16:creationId xmlns:a16="http://schemas.microsoft.com/office/drawing/2014/main" id="{C0715ADA-98F2-3A44-875B-19FA9032E831}"/>
              </a:ext>
            </a:extLst>
          </p:cNvPr>
          <p:cNvSpPr/>
          <p:nvPr/>
        </p:nvSpPr>
        <p:spPr>
          <a:xfrm>
            <a:off x="5832428" y="3546378"/>
            <a:ext cx="11036718" cy="63094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3500" dirty="0">
                <a:latin typeface="Calibri"/>
                <a:cs typeface="Calibri"/>
              </a:rPr>
              <a:t>Educate through reward</a:t>
            </a:r>
            <a:endParaRPr lang="en-US" dirty="0"/>
          </a:p>
        </p:txBody>
      </p:sp>
      <p:pic>
        <p:nvPicPr>
          <p:cNvPr id="10" name="Picture 9" descr="Graphical user interface, application&#10;&#10;Description automatically generated with medium confidence">
            <a:extLst>
              <a:ext uri="{FF2B5EF4-FFF2-40B4-BE49-F238E27FC236}">
                <a16:creationId xmlns:a16="http://schemas.microsoft.com/office/drawing/2014/main" id="{FFDB1CE1-8F8E-4F4D-9F52-F73A3D0053FD}"/>
              </a:ext>
            </a:extLst>
          </p:cNvPr>
          <p:cNvPicPr>
            <a:picLocks noChangeAspect="1"/>
          </p:cNvPicPr>
          <p:nvPr/>
        </p:nvPicPr>
        <p:blipFill>
          <a:blip r:embed="rId3"/>
          <a:stretch>
            <a:fillRect/>
          </a:stretch>
        </p:blipFill>
        <p:spPr>
          <a:xfrm>
            <a:off x="313267" y="1036154"/>
            <a:ext cx="3403600" cy="5549900"/>
          </a:xfrm>
          <a:prstGeom prst="rect">
            <a:avLst/>
          </a:prstGeom>
        </p:spPr>
      </p:pic>
    </p:spTree>
    <p:extLst>
      <p:ext uri="{BB962C8B-B14F-4D97-AF65-F5344CB8AC3E}">
        <p14:creationId xmlns:p14="http://schemas.microsoft.com/office/powerpoint/2010/main" val="333350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Map&#10;&#10;Description automatically generated">
            <a:extLst>
              <a:ext uri="{FF2B5EF4-FFF2-40B4-BE49-F238E27FC236}">
                <a16:creationId xmlns:a16="http://schemas.microsoft.com/office/drawing/2014/main" id="{E5F53170-D90F-4600-941C-C072E876B338}"/>
              </a:ext>
            </a:extLst>
          </p:cNvPr>
          <p:cNvPicPr>
            <a:picLocks noChangeAspect="1"/>
          </p:cNvPicPr>
          <p:nvPr/>
        </p:nvPicPr>
        <p:blipFill>
          <a:blip r:embed="rId3"/>
          <a:stretch>
            <a:fillRect/>
          </a:stretch>
        </p:blipFill>
        <p:spPr>
          <a:xfrm>
            <a:off x="5698471" y="1390596"/>
            <a:ext cx="6400800" cy="4801776"/>
          </a:xfrm>
          <a:prstGeom prst="rect">
            <a:avLst/>
          </a:prstGeom>
        </p:spPr>
      </p:pic>
      <p:sp>
        <p:nvSpPr>
          <p:cNvPr id="5" name="Rectangle 4">
            <a:extLst>
              <a:ext uri="{FF2B5EF4-FFF2-40B4-BE49-F238E27FC236}">
                <a16:creationId xmlns:a16="http://schemas.microsoft.com/office/drawing/2014/main" id="{C1822925-B863-AA44-81A0-DCEC7692ED7E}"/>
              </a:ext>
            </a:extLst>
          </p:cNvPr>
          <p:cNvSpPr/>
          <p:nvPr/>
        </p:nvSpPr>
        <p:spPr>
          <a:xfrm>
            <a:off x="2216796" y="1765487"/>
            <a:ext cx="4391160" cy="1260865"/>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3600" b="1" dirty="0">
                <a:solidFill>
                  <a:schemeClr val="accent4"/>
                </a:solidFill>
                <a:latin typeface="Helvetica" pitchFamily="2" charset="0"/>
                <a:ea typeface="Segoe UI Historic"/>
                <a:cs typeface="Segoe UI Historic"/>
              </a:rPr>
              <a:t>Everyone is encouraged to be waterwise</a:t>
            </a:r>
            <a:endParaRPr lang="en-US" sz="1100" dirty="0">
              <a:solidFill>
                <a:schemeClr val="accent4"/>
              </a:solidFill>
              <a:latin typeface="Helvetica" pitchFamily="2" charset="0"/>
              <a:ea typeface="Segoe UI Historic"/>
              <a:cs typeface="Segoe UI Historic"/>
            </a:endParaRPr>
          </a:p>
        </p:txBody>
      </p:sp>
      <p:sp>
        <p:nvSpPr>
          <p:cNvPr id="4" name="Rectangle 3">
            <a:extLst>
              <a:ext uri="{FF2B5EF4-FFF2-40B4-BE49-F238E27FC236}">
                <a16:creationId xmlns:a16="http://schemas.microsoft.com/office/drawing/2014/main" id="{116A961A-C243-451C-AB5F-5500BACA6B3C}"/>
              </a:ext>
            </a:extLst>
          </p:cNvPr>
          <p:cNvSpPr/>
          <p:nvPr/>
        </p:nvSpPr>
        <p:spPr>
          <a:xfrm>
            <a:off x="136434" y="4456883"/>
            <a:ext cx="4160725" cy="47478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3200" dirty="0">
                <a:latin typeface="Helvetica" pitchFamily="2" charset="0"/>
              </a:rPr>
              <a:t>From kids to elderly, everyone can learn and try new things</a:t>
            </a:r>
            <a:endParaRPr lang="en-US" sz="3200" dirty="0">
              <a:latin typeface="Helvetica" pitchFamily="2" charset="0"/>
              <a:cs typeface="Calibri"/>
            </a:endParaRPr>
          </a:p>
        </p:txBody>
      </p:sp>
      <p:sp>
        <p:nvSpPr>
          <p:cNvPr id="6" name="Rectangle 5">
            <a:extLst>
              <a:ext uri="{FF2B5EF4-FFF2-40B4-BE49-F238E27FC236}">
                <a16:creationId xmlns:a16="http://schemas.microsoft.com/office/drawing/2014/main" id="{1681E9BC-6DC6-4A8E-8415-16BF92752430}"/>
              </a:ext>
            </a:extLst>
          </p:cNvPr>
          <p:cNvSpPr/>
          <p:nvPr/>
        </p:nvSpPr>
        <p:spPr>
          <a:xfrm>
            <a:off x="7134360" y="5954977"/>
            <a:ext cx="4160725" cy="47478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dirty="0"/>
              <a:t>Hypothetical heatmap of water usage</a:t>
            </a:r>
            <a:endParaRPr lang="en-US" sz="1600" dirty="0">
              <a:cs typeface="Calibri"/>
            </a:endParaRPr>
          </a:p>
        </p:txBody>
      </p:sp>
      <p:sp>
        <p:nvSpPr>
          <p:cNvPr id="7" name="TextBox 6">
            <a:extLst>
              <a:ext uri="{FF2B5EF4-FFF2-40B4-BE49-F238E27FC236}">
                <a16:creationId xmlns:a16="http://schemas.microsoft.com/office/drawing/2014/main" id="{3274B662-72EE-4E84-B5B3-B27BD3ABBC59}"/>
              </a:ext>
            </a:extLst>
          </p:cNvPr>
          <p:cNvSpPr txBox="1"/>
          <p:nvPr/>
        </p:nvSpPr>
        <p:spPr>
          <a:xfrm>
            <a:off x="576804" y="489995"/>
            <a:ext cx="47314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rgbClr val="005493"/>
                </a:solidFill>
                <a:latin typeface="Helvetica" pitchFamily="2" charset="0"/>
              </a:rPr>
              <a:t>Who would use this?</a:t>
            </a:r>
            <a:endParaRPr lang="en-US" sz="3200" dirty="0">
              <a:solidFill>
                <a:srgbClr val="005493"/>
              </a:solidFill>
              <a:latin typeface="Helvetica" pitchFamily="2" charset="0"/>
              <a:cs typeface="Calibri"/>
            </a:endParaRPr>
          </a:p>
        </p:txBody>
      </p:sp>
      <p:pic>
        <p:nvPicPr>
          <p:cNvPr id="8" name="Picture 7" descr="Logo, icon&#10;&#10;Description automatically generated">
            <a:extLst>
              <a:ext uri="{FF2B5EF4-FFF2-40B4-BE49-F238E27FC236}">
                <a16:creationId xmlns:a16="http://schemas.microsoft.com/office/drawing/2014/main" id="{6E6AC10C-922E-0A4B-BEB7-D52C163FC2A8}"/>
              </a:ext>
            </a:extLst>
          </p:cNvPr>
          <p:cNvPicPr>
            <a:picLocks noChangeAspect="1"/>
          </p:cNvPicPr>
          <p:nvPr/>
        </p:nvPicPr>
        <p:blipFill rotWithShape="1">
          <a:blip r:embed="rId4">
            <a:alphaModFix amt="35000"/>
          </a:blip>
          <a:srcRect l="-1267" t="18797" r="87820" b="32761"/>
          <a:stretch/>
        </p:blipFill>
        <p:spPr>
          <a:xfrm>
            <a:off x="8898871" y="69446"/>
            <a:ext cx="3164240" cy="1712555"/>
          </a:xfrm>
          <a:prstGeom prst="rect">
            <a:avLst/>
          </a:prstGeom>
        </p:spPr>
      </p:pic>
    </p:spTree>
    <p:extLst>
      <p:ext uri="{BB962C8B-B14F-4D97-AF65-F5344CB8AC3E}">
        <p14:creationId xmlns:p14="http://schemas.microsoft.com/office/powerpoint/2010/main" val="513859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Words>
  <Application>Microsoft Macintosh PowerPoint</Application>
  <PresentationFormat>Widescreen</PresentationFormat>
  <Paragraphs>71</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American Typewriter</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Irene Perez Lopez</dc:creator>
  <cp:lastModifiedBy>Irene Perez Lopez</cp:lastModifiedBy>
  <cp:revision>433</cp:revision>
  <dcterms:created xsi:type="dcterms:W3CDTF">2021-10-14T12:07:47Z</dcterms:created>
  <dcterms:modified xsi:type="dcterms:W3CDTF">2021-10-16T04:52:57Z</dcterms:modified>
</cp:coreProperties>
</file>